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7"/>
  </p:notesMasterIdLst>
  <p:sldIdLst>
    <p:sldId id="1119" r:id="rId5"/>
    <p:sldId id="275" r:id="rId6"/>
    <p:sldId id="257" r:id="rId7"/>
    <p:sldId id="279" r:id="rId8"/>
    <p:sldId id="283" r:id="rId9"/>
    <p:sldId id="735" r:id="rId10"/>
    <p:sldId id="1120" r:id="rId11"/>
    <p:sldId id="1121" r:id="rId12"/>
    <p:sldId id="1123" r:id="rId13"/>
    <p:sldId id="578" r:id="rId14"/>
    <p:sldId id="815" r:id="rId15"/>
    <p:sldId id="1106" r:id="rId16"/>
    <p:sldId id="1168" r:id="rId17"/>
    <p:sldId id="1125" r:id="rId18"/>
    <p:sldId id="1169" r:id="rId19"/>
    <p:sldId id="1154" r:id="rId20"/>
    <p:sldId id="1165" r:id="rId21"/>
    <p:sldId id="1153" r:id="rId22"/>
    <p:sldId id="1155" r:id="rId23"/>
    <p:sldId id="1147" r:id="rId24"/>
    <p:sldId id="1062" r:id="rId25"/>
    <p:sldId id="1148" r:id="rId26"/>
    <p:sldId id="1150" r:id="rId27"/>
    <p:sldId id="1151" r:id="rId28"/>
    <p:sldId id="1105" r:id="rId29"/>
    <p:sldId id="1130" r:id="rId30"/>
    <p:sldId id="1128" r:id="rId31"/>
    <p:sldId id="828" r:id="rId32"/>
    <p:sldId id="829" r:id="rId33"/>
    <p:sldId id="831" r:id="rId34"/>
    <p:sldId id="1132" r:id="rId35"/>
    <p:sldId id="1135" r:id="rId36"/>
    <p:sldId id="966" r:id="rId37"/>
    <p:sldId id="1157" r:id="rId38"/>
    <p:sldId id="1158" r:id="rId39"/>
    <p:sldId id="1159" r:id="rId40"/>
    <p:sldId id="957" r:id="rId41"/>
    <p:sldId id="1115" r:id="rId42"/>
    <p:sldId id="754" r:id="rId43"/>
    <p:sldId id="1160" r:id="rId44"/>
    <p:sldId id="435" r:id="rId45"/>
    <p:sldId id="1162" r:id="rId46"/>
    <p:sldId id="326" r:id="rId47"/>
    <p:sldId id="408" r:id="rId48"/>
    <p:sldId id="756" r:id="rId49"/>
    <p:sldId id="1166" r:id="rId50"/>
    <p:sldId id="1170" r:id="rId51"/>
    <p:sldId id="1171" r:id="rId52"/>
    <p:sldId id="341" r:id="rId53"/>
    <p:sldId id="337" r:id="rId54"/>
    <p:sldId id="273" r:id="rId55"/>
    <p:sldId id="274"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4"/>
    <a:srgbClr val="EF811B"/>
    <a:srgbClr val="EF740F"/>
    <a:srgbClr val="FB4723"/>
    <a:srgbClr val="F44C7F"/>
    <a:srgbClr val="B0ADC2"/>
    <a:srgbClr val="79A3DC"/>
    <a:srgbClr val="94C11F"/>
    <a:srgbClr val="C29FD8"/>
    <a:srgbClr val="769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438"/>
    <p:restoredTop sz="96327"/>
  </p:normalViewPr>
  <p:slideViewPr>
    <p:cSldViewPr snapToGrid="0" snapToObjects="1" showGuides="1">
      <p:cViewPr varScale="1">
        <p:scale>
          <a:sx n="127" d="100"/>
          <a:sy n="127" d="100"/>
        </p:scale>
        <p:origin x="618"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820"/>
    </p:cViewPr>
  </p:sorterViewPr>
  <p:notesViewPr>
    <p:cSldViewPr snapToGrid="0" snapToObjects="1">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C7A3B-5F49-184E-BD36-866947A20926}" type="datetimeFigureOut">
              <a:rPr lang="en-US" smtClean="0"/>
              <a:t>5/9/2021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CA5DC-5553-2447-9EEC-CB1D7E52EA0F}" type="slidenum">
              <a:rPr lang="en-US" smtClean="0"/>
              <a:t>‹#›</a:t>
            </a:fld>
            <a:endParaRPr lang="en-US"/>
          </a:p>
        </p:txBody>
      </p:sp>
    </p:spTree>
    <p:extLst>
      <p:ext uri="{BB962C8B-B14F-4D97-AF65-F5344CB8AC3E}">
        <p14:creationId xmlns:p14="http://schemas.microsoft.com/office/powerpoint/2010/main" val="4219809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473D4AD-4C77-496A-BB42-6732C13F20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46148BCB-2D1D-4D79-9B2A-42F1BA0CBA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a:extLst>
              <a:ext uri="{FF2B5EF4-FFF2-40B4-BE49-F238E27FC236}">
                <a16:creationId xmlns:a16="http://schemas.microsoft.com/office/drawing/2014/main" id="{04CE396F-8F2E-4086-A95B-B912B6AB42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anose="020F0704030504030204" pitchFamily="34" charset="0"/>
              </a:defRPr>
            </a:lvl1pPr>
            <a:lvl2pPr marL="741363" indent="-284163">
              <a:spcBef>
                <a:spcPct val="30000"/>
              </a:spcBef>
              <a:defRPr sz="1200">
                <a:solidFill>
                  <a:schemeClr val="tx1"/>
                </a:solidFill>
                <a:latin typeface="Arial Rounded MT Bold" panose="020F0704030504030204" pitchFamily="34" charset="0"/>
              </a:defRPr>
            </a:lvl2pPr>
            <a:lvl3pPr marL="1141413" indent="-227013">
              <a:spcBef>
                <a:spcPct val="30000"/>
              </a:spcBef>
              <a:defRPr sz="1200">
                <a:solidFill>
                  <a:schemeClr val="tx1"/>
                </a:solidFill>
                <a:latin typeface="Arial Rounded MT Bold" panose="020F0704030504030204" pitchFamily="34" charset="0"/>
              </a:defRPr>
            </a:lvl3pPr>
            <a:lvl4pPr marL="1598613" indent="-227013">
              <a:spcBef>
                <a:spcPct val="30000"/>
              </a:spcBef>
              <a:defRPr sz="1200">
                <a:solidFill>
                  <a:schemeClr val="tx1"/>
                </a:solidFill>
                <a:latin typeface="Arial Rounded MT Bold" panose="020F0704030504030204" pitchFamily="34" charset="0"/>
              </a:defRPr>
            </a:lvl4pPr>
            <a:lvl5pPr marL="2054225" indent="-227013">
              <a:spcBef>
                <a:spcPct val="30000"/>
              </a:spcBef>
              <a:defRPr sz="1200">
                <a:solidFill>
                  <a:schemeClr val="tx1"/>
                </a:solidFill>
                <a:latin typeface="Arial Rounded MT Bold" panose="020F0704030504030204" pitchFamily="34" charset="0"/>
              </a:defRPr>
            </a:lvl5pPr>
            <a:lvl6pPr marL="2511425" indent="-227013" eaLnBrk="0" fontAlgn="base" hangingPunct="0">
              <a:spcBef>
                <a:spcPct val="30000"/>
              </a:spcBef>
              <a:spcAft>
                <a:spcPct val="0"/>
              </a:spcAft>
              <a:defRPr sz="1200">
                <a:solidFill>
                  <a:schemeClr val="tx1"/>
                </a:solidFill>
                <a:latin typeface="Arial Rounded MT Bold" panose="020F0704030504030204" pitchFamily="34" charset="0"/>
              </a:defRPr>
            </a:lvl6pPr>
            <a:lvl7pPr marL="2968625" indent="-227013" eaLnBrk="0" fontAlgn="base" hangingPunct="0">
              <a:spcBef>
                <a:spcPct val="30000"/>
              </a:spcBef>
              <a:spcAft>
                <a:spcPct val="0"/>
              </a:spcAft>
              <a:defRPr sz="1200">
                <a:solidFill>
                  <a:schemeClr val="tx1"/>
                </a:solidFill>
                <a:latin typeface="Arial Rounded MT Bold" panose="020F0704030504030204" pitchFamily="34" charset="0"/>
              </a:defRPr>
            </a:lvl7pPr>
            <a:lvl8pPr marL="3425825" indent="-227013" eaLnBrk="0" fontAlgn="base" hangingPunct="0">
              <a:spcBef>
                <a:spcPct val="30000"/>
              </a:spcBef>
              <a:spcAft>
                <a:spcPct val="0"/>
              </a:spcAft>
              <a:defRPr sz="1200">
                <a:solidFill>
                  <a:schemeClr val="tx1"/>
                </a:solidFill>
                <a:latin typeface="Arial Rounded MT Bold" panose="020F0704030504030204" pitchFamily="34" charset="0"/>
              </a:defRPr>
            </a:lvl8pPr>
            <a:lvl9pPr marL="3883025" indent="-227013" eaLnBrk="0" fontAlgn="base" hangingPunct="0">
              <a:spcBef>
                <a:spcPct val="30000"/>
              </a:spcBef>
              <a:spcAft>
                <a:spcPct val="0"/>
              </a:spcAft>
              <a:defRPr sz="1200">
                <a:solidFill>
                  <a:schemeClr val="tx1"/>
                </a:solidFill>
                <a:latin typeface="Arial Rounded MT Bold" panose="020F0704030504030204" pitchFamily="34" charset="0"/>
              </a:defRPr>
            </a:lvl9pPr>
          </a:lstStyle>
          <a:p>
            <a:pPr>
              <a:spcBef>
                <a:spcPct val="0"/>
              </a:spcBef>
            </a:pPr>
            <a:fld id="{768E5E63-088F-4BFF-AF68-4D4B09110206}" type="slidenum">
              <a:rPr lang="en-GB" altLang="en-US" sz="1300" smtClean="0"/>
              <a:pPr>
                <a:spcBef>
                  <a:spcPct val="0"/>
                </a:spcBef>
              </a:pPr>
              <a:t>6</a:t>
            </a:fld>
            <a:endParaRPr lang="en-GB"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D33C2A5-09F7-467A-A260-FAC91739FF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1F4A03DD-7CA5-464B-9BD2-AB475B5E6F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552C4FD6-F778-4339-BFC6-0C45E300EB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anose="020F0704030504030204" pitchFamily="34" charset="0"/>
              </a:defRPr>
            </a:lvl1pPr>
            <a:lvl2pPr marL="741363" indent="-284163">
              <a:spcBef>
                <a:spcPct val="30000"/>
              </a:spcBef>
              <a:defRPr sz="1200">
                <a:solidFill>
                  <a:schemeClr val="tx1"/>
                </a:solidFill>
                <a:latin typeface="Arial Rounded MT Bold" panose="020F0704030504030204" pitchFamily="34" charset="0"/>
              </a:defRPr>
            </a:lvl2pPr>
            <a:lvl3pPr marL="1141413" indent="-227013">
              <a:spcBef>
                <a:spcPct val="30000"/>
              </a:spcBef>
              <a:defRPr sz="1200">
                <a:solidFill>
                  <a:schemeClr val="tx1"/>
                </a:solidFill>
                <a:latin typeface="Arial Rounded MT Bold" panose="020F0704030504030204" pitchFamily="34" charset="0"/>
              </a:defRPr>
            </a:lvl3pPr>
            <a:lvl4pPr marL="1598613" indent="-227013">
              <a:spcBef>
                <a:spcPct val="30000"/>
              </a:spcBef>
              <a:defRPr sz="1200">
                <a:solidFill>
                  <a:schemeClr val="tx1"/>
                </a:solidFill>
                <a:latin typeface="Arial Rounded MT Bold" panose="020F0704030504030204" pitchFamily="34" charset="0"/>
              </a:defRPr>
            </a:lvl4pPr>
            <a:lvl5pPr marL="2054225" indent="-227013">
              <a:spcBef>
                <a:spcPct val="30000"/>
              </a:spcBef>
              <a:defRPr sz="1200">
                <a:solidFill>
                  <a:schemeClr val="tx1"/>
                </a:solidFill>
                <a:latin typeface="Arial Rounded MT Bold" panose="020F0704030504030204" pitchFamily="34" charset="0"/>
              </a:defRPr>
            </a:lvl5pPr>
            <a:lvl6pPr marL="2511425" indent="-227013" eaLnBrk="0" fontAlgn="base" hangingPunct="0">
              <a:spcBef>
                <a:spcPct val="30000"/>
              </a:spcBef>
              <a:spcAft>
                <a:spcPct val="0"/>
              </a:spcAft>
              <a:defRPr sz="1200">
                <a:solidFill>
                  <a:schemeClr val="tx1"/>
                </a:solidFill>
                <a:latin typeface="Arial Rounded MT Bold" panose="020F0704030504030204" pitchFamily="34" charset="0"/>
              </a:defRPr>
            </a:lvl6pPr>
            <a:lvl7pPr marL="2968625" indent="-227013" eaLnBrk="0" fontAlgn="base" hangingPunct="0">
              <a:spcBef>
                <a:spcPct val="30000"/>
              </a:spcBef>
              <a:spcAft>
                <a:spcPct val="0"/>
              </a:spcAft>
              <a:defRPr sz="1200">
                <a:solidFill>
                  <a:schemeClr val="tx1"/>
                </a:solidFill>
                <a:latin typeface="Arial Rounded MT Bold" panose="020F0704030504030204" pitchFamily="34" charset="0"/>
              </a:defRPr>
            </a:lvl7pPr>
            <a:lvl8pPr marL="3425825" indent="-227013" eaLnBrk="0" fontAlgn="base" hangingPunct="0">
              <a:spcBef>
                <a:spcPct val="30000"/>
              </a:spcBef>
              <a:spcAft>
                <a:spcPct val="0"/>
              </a:spcAft>
              <a:defRPr sz="1200">
                <a:solidFill>
                  <a:schemeClr val="tx1"/>
                </a:solidFill>
                <a:latin typeface="Arial Rounded MT Bold" panose="020F0704030504030204" pitchFamily="34" charset="0"/>
              </a:defRPr>
            </a:lvl8pPr>
            <a:lvl9pPr marL="3883025" indent="-227013" eaLnBrk="0" fontAlgn="base" hangingPunct="0">
              <a:spcBef>
                <a:spcPct val="30000"/>
              </a:spcBef>
              <a:spcAft>
                <a:spcPct val="0"/>
              </a:spcAft>
              <a:defRPr sz="1200">
                <a:solidFill>
                  <a:schemeClr val="tx1"/>
                </a:solidFill>
                <a:latin typeface="Arial Rounded MT Bold" panose="020F0704030504030204" pitchFamily="34" charset="0"/>
              </a:defRPr>
            </a:lvl9pPr>
          </a:lstStyle>
          <a:p>
            <a:pPr>
              <a:spcBef>
                <a:spcPct val="0"/>
              </a:spcBef>
            </a:pPr>
            <a:fld id="{594B0B3D-CF39-4FA4-BAE8-D80D7F8CA9D0}" type="slidenum">
              <a:rPr lang="en-GB" altLang="en-US" sz="1300" smtClean="0"/>
              <a:pPr>
                <a:spcBef>
                  <a:spcPct val="0"/>
                </a:spcBef>
              </a:pPr>
              <a:t>20</a:t>
            </a:fld>
            <a:endParaRPr lang="en-GB" altLang="en-US" sz="1300"/>
          </a:p>
        </p:txBody>
      </p:sp>
    </p:spTree>
    <p:extLst>
      <p:ext uri="{BB962C8B-B14F-4D97-AF65-F5344CB8AC3E}">
        <p14:creationId xmlns:p14="http://schemas.microsoft.com/office/powerpoint/2010/main" val="317593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FABDBF33-ECF6-453D-A8E8-E75AC731C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4C0414E0-07CE-424B-94A1-87EFF644D4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E01D611D-584C-428C-8421-A70E815FF3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anose="020F0704030504030204" pitchFamily="34" charset="0"/>
              </a:defRPr>
            </a:lvl1pPr>
            <a:lvl2pPr marL="741363" indent="-284163">
              <a:spcBef>
                <a:spcPct val="30000"/>
              </a:spcBef>
              <a:defRPr sz="1200">
                <a:solidFill>
                  <a:schemeClr val="tx1"/>
                </a:solidFill>
                <a:latin typeface="Arial Rounded MT Bold" panose="020F0704030504030204" pitchFamily="34" charset="0"/>
              </a:defRPr>
            </a:lvl2pPr>
            <a:lvl3pPr marL="1141413" indent="-227013">
              <a:spcBef>
                <a:spcPct val="30000"/>
              </a:spcBef>
              <a:defRPr sz="1200">
                <a:solidFill>
                  <a:schemeClr val="tx1"/>
                </a:solidFill>
                <a:latin typeface="Arial Rounded MT Bold" panose="020F0704030504030204" pitchFamily="34" charset="0"/>
              </a:defRPr>
            </a:lvl3pPr>
            <a:lvl4pPr marL="1598613" indent="-227013">
              <a:spcBef>
                <a:spcPct val="30000"/>
              </a:spcBef>
              <a:defRPr sz="1200">
                <a:solidFill>
                  <a:schemeClr val="tx1"/>
                </a:solidFill>
                <a:latin typeface="Arial Rounded MT Bold" panose="020F0704030504030204" pitchFamily="34" charset="0"/>
              </a:defRPr>
            </a:lvl4pPr>
            <a:lvl5pPr marL="2054225" indent="-227013">
              <a:spcBef>
                <a:spcPct val="30000"/>
              </a:spcBef>
              <a:defRPr sz="1200">
                <a:solidFill>
                  <a:schemeClr val="tx1"/>
                </a:solidFill>
                <a:latin typeface="Arial Rounded MT Bold" panose="020F0704030504030204" pitchFamily="34" charset="0"/>
              </a:defRPr>
            </a:lvl5pPr>
            <a:lvl6pPr marL="2511425" indent="-227013" eaLnBrk="0" fontAlgn="base" hangingPunct="0">
              <a:spcBef>
                <a:spcPct val="30000"/>
              </a:spcBef>
              <a:spcAft>
                <a:spcPct val="0"/>
              </a:spcAft>
              <a:defRPr sz="1200">
                <a:solidFill>
                  <a:schemeClr val="tx1"/>
                </a:solidFill>
                <a:latin typeface="Arial Rounded MT Bold" panose="020F0704030504030204" pitchFamily="34" charset="0"/>
              </a:defRPr>
            </a:lvl6pPr>
            <a:lvl7pPr marL="2968625" indent="-227013" eaLnBrk="0" fontAlgn="base" hangingPunct="0">
              <a:spcBef>
                <a:spcPct val="30000"/>
              </a:spcBef>
              <a:spcAft>
                <a:spcPct val="0"/>
              </a:spcAft>
              <a:defRPr sz="1200">
                <a:solidFill>
                  <a:schemeClr val="tx1"/>
                </a:solidFill>
                <a:latin typeface="Arial Rounded MT Bold" panose="020F0704030504030204" pitchFamily="34" charset="0"/>
              </a:defRPr>
            </a:lvl7pPr>
            <a:lvl8pPr marL="3425825" indent="-227013" eaLnBrk="0" fontAlgn="base" hangingPunct="0">
              <a:spcBef>
                <a:spcPct val="30000"/>
              </a:spcBef>
              <a:spcAft>
                <a:spcPct val="0"/>
              </a:spcAft>
              <a:defRPr sz="1200">
                <a:solidFill>
                  <a:schemeClr val="tx1"/>
                </a:solidFill>
                <a:latin typeface="Arial Rounded MT Bold" panose="020F0704030504030204" pitchFamily="34" charset="0"/>
              </a:defRPr>
            </a:lvl8pPr>
            <a:lvl9pPr marL="3883025" indent="-227013" eaLnBrk="0" fontAlgn="base" hangingPunct="0">
              <a:spcBef>
                <a:spcPct val="30000"/>
              </a:spcBef>
              <a:spcAft>
                <a:spcPct val="0"/>
              </a:spcAft>
              <a:defRPr sz="1200">
                <a:solidFill>
                  <a:schemeClr val="tx1"/>
                </a:solidFill>
                <a:latin typeface="Arial Rounded MT Bold" panose="020F0704030504030204" pitchFamily="34" charset="0"/>
              </a:defRPr>
            </a:lvl9pPr>
          </a:lstStyle>
          <a:p>
            <a:pPr>
              <a:spcBef>
                <a:spcPct val="0"/>
              </a:spcBef>
            </a:pPr>
            <a:fld id="{7A03D8FF-CA86-4A02-B00C-2226057C9D9A}" type="slidenum">
              <a:rPr lang="en-GB" altLang="en-US" sz="1300" smtClean="0"/>
              <a:pPr>
                <a:spcBef>
                  <a:spcPct val="0"/>
                </a:spcBef>
              </a:pPr>
              <a:t>22</a:t>
            </a:fld>
            <a:endParaRPr lang="en-GB" altLang="en-US" sz="1300"/>
          </a:p>
        </p:txBody>
      </p:sp>
    </p:spTree>
    <p:extLst>
      <p:ext uri="{BB962C8B-B14F-4D97-AF65-F5344CB8AC3E}">
        <p14:creationId xmlns:p14="http://schemas.microsoft.com/office/powerpoint/2010/main" val="3941656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FABDBF33-ECF6-453D-A8E8-E75AC731C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4C0414E0-07CE-424B-94A1-87EFF644D4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E01D611D-584C-428C-8421-A70E815FF3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anose="020F0704030504030204" pitchFamily="34" charset="0"/>
              </a:defRPr>
            </a:lvl1pPr>
            <a:lvl2pPr marL="741363" indent="-284163">
              <a:spcBef>
                <a:spcPct val="30000"/>
              </a:spcBef>
              <a:defRPr sz="1200">
                <a:solidFill>
                  <a:schemeClr val="tx1"/>
                </a:solidFill>
                <a:latin typeface="Arial Rounded MT Bold" panose="020F0704030504030204" pitchFamily="34" charset="0"/>
              </a:defRPr>
            </a:lvl2pPr>
            <a:lvl3pPr marL="1141413" indent="-227013">
              <a:spcBef>
                <a:spcPct val="30000"/>
              </a:spcBef>
              <a:defRPr sz="1200">
                <a:solidFill>
                  <a:schemeClr val="tx1"/>
                </a:solidFill>
                <a:latin typeface="Arial Rounded MT Bold" panose="020F0704030504030204" pitchFamily="34" charset="0"/>
              </a:defRPr>
            </a:lvl3pPr>
            <a:lvl4pPr marL="1598613" indent="-227013">
              <a:spcBef>
                <a:spcPct val="30000"/>
              </a:spcBef>
              <a:defRPr sz="1200">
                <a:solidFill>
                  <a:schemeClr val="tx1"/>
                </a:solidFill>
                <a:latin typeface="Arial Rounded MT Bold" panose="020F0704030504030204" pitchFamily="34" charset="0"/>
              </a:defRPr>
            </a:lvl4pPr>
            <a:lvl5pPr marL="2054225" indent="-227013">
              <a:spcBef>
                <a:spcPct val="30000"/>
              </a:spcBef>
              <a:defRPr sz="1200">
                <a:solidFill>
                  <a:schemeClr val="tx1"/>
                </a:solidFill>
                <a:latin typeface="Arial Rounded MT Bold" panose="020F0704030504030204" pitchFamily="34" charset="0"/>
              </a:defRPr>
            </a:lvl5pPr>
            <a:lvl6pPr marL="2511425" indent="-227013" eaLnBrk="0" fontAlgn="base" hangingPunct="0">
              <a:spcBef>
                <a:spcPct val="30000"/>
              </a:spcBef>
              <a:spcAft>
                <a:spcPct val="0"/>
              </a:spcAft>
              <a:defRPr sz="1200">
                <a:solidFill>
                  <a:schemeClr val="tx1"/>
                </a:solidFill>
                <a:latin typeface="Arial Rounded MT Bold" panose="020F0704030504030204" pitchFamily="34" charset="0"/>
              </a:defRPr>
            </a:lvl6pPr>
            <a:lvl7pPr marL="2968625" indent="-227013" eaLnBrk="0" fontAlgn="base" hangingPunct="0">
              <a:spcBef>
                <a:spcPct val="30000"/>
              </a:spcBef>
              <a:spcAft>
                <a:spcPct val="0"/>
              </a:spcAft>
              <a:defRPr sz="1200">
                <a:solidFill>
                  <a:schemeClr val="tx1"/>
                </a:solidFill>
                <a:latin typeface="Arial Rounded MT Bold" panose="020F0704030504030204" pitchFamily="34" charset="0"/>
              </a:defRPr>
            </a:lvl7pPr>
            <a:lvl8pPr marL="3425825" indent="-227013" eaLnBrk="0" fontAlgn="base" hangingPunct="0">
              <a:spcBef>
                <a:spcPct val="30000"/>
              </a:spcBef>
              <a:spcAft>
                <a:spcPct val="0"/>
              </a:spcAft>
              <a:defRPr sz="1200">
                <a:solidFill>
                  <a:schemeClr val="tx1"/>
                </a:solidFill>
                <a:latin typeface="Arial Rounded MT Bold" panose="020F0704030504030204" pitchFamily="34" charset="0"/>
              </a:defRPr>
            </a:lvl8pPr>
            <a:lvl9pPr marL="3883025" indent="-227013" eaLnBrk="0" fontAlgn="base" hangingPunct="0">
              <a:spcBef>
                <a:spcPct val="30000"/>
              </a:spcBef>
              <a:spcAft>
                <a:spcPct val="0"/>
              </a:spcAft>
              <a:defRPr sz="1200">
                <a:solidFill>
                  <a:schemeClr val="tx1"/>
                </a:solidFill>
                <a:latin typeface="Arial Rounded MT Bold" panose="020F0704030504030204" pitchFamily="34" charset="0"/>
              </a:defRPr>
            </a:lvl9pPr>
          </a:lstStyle>
          <a:p>
            <a:pPr>
              <a:spcBef>
                <a:spcPct val="0"/>
              </a:spcBef>
            </a:pPr>
            <a:fld id="{7A03D8FF-CA86-4A02-B00C-2226057C9D9A}" type="slidenum">
              <a:rPr lang="en-GB" altLang="en-US" sz="1300" smtClean="0"/>
              <a:pPr>
                <a:spcBef>
                  <a:spcPct val="0"/>
                </a:spcBef>
              </a:pPr>
              <a:t>24</a:t>
            </a:fld>
            <a:endParaRPr lang="en-GB" altLang="en-US" sz="1300"/>
          </a:p>
        </p:txBody>
      </p:sp>
    </p:spTree>
    <p:extLst>
      <p:ext uri="{BB962C8B-B14F-4D97-AF65-F5344CB8AC3E}">
        <p14:creationId xmlns:p14="http://schemas.microsoft.com/office/powerpoint/2010/main" val="1793525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40C71736-22AB-4B04-BE1D-E089E173EB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97C9EC37-9B11-4C27-A8CC-B75092AED0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a:t>Arrange appropriate (medical) care:</a:t>
            </a:r>
          </a:p>
          <a:p>
            <a:pPr>
              <a:spcBef>
                <a:spcPct val="0"/>
              </a:spcBef>
            </a:pPr>
            <a:endParaRPr lang="en-GB" altLang="en-US"/>
          </a:p>
          <a:p>
            <a:pPr>
              <a:spcBef>
                <a:spcPct val="0"/>
              </a:spcBef>
            </a:pPr>
            <a:r>
              <a:rPr lang="en-GB" altLang="en-US"/>
              <a:t>In the case of an overdose, advice must be obtained from A&amp;E department - call an ambulance if needed.</a:t>
            </a:r>
          </a:p>
          <a:p>
            <a:pPr>
              <a:spcBef>
                <a:spcPct val="0"/>
              </a:spcBef>
            </a:pPr>
            <a:r>
              <a:rPr lang="en-GB" altLang="en-US"/>
              <a:t>Arrange appropriate medical care/first aid</a:t>
            </a:r>
          </a:p>
          <a:p>
            <a:pPr>
              <a:spcBef>
                <a:spcPct val="0"/>
              </a:spcBef>
            </a:pPr>
            <a:r>
              <a:rPr lang="en-GB" altLang="en-US"/>
              <a:t>If you are concerned that an episode is a serious attempt of the young person to end their life, contact your local CAMHSservice</a:t>
            </a:r>
          </a:p>
          <a:p>
            <a:pPr>
              <a:spcBef>
                <a:spcPct val="0"/>
              </a:spcBef>
            </a:pPr>
            <a:r>
              <a:rPr lang="en-GB" altLang="en-US" sz="2000" b="1">
                <a:solidFill>
                  <a:srgbClr val="FF0000"/>
                </a:solidFill>
              </a:rPr>
              <a:t>To people delivering this training, please can you add relevant local contact details here please</a:t>
            </a:r>
          </a:p>
          <a:p>
            <a:pPr>
              <a:spcBef>
                <a:spcPct val="0"/>
              </a:spcBef>
            </a:pPr>
            <a:endParaRPr lang="en-GB" altLang="en-US"/>
          </a:p>
        </p:txBody>
      </p:sp>
      <p:sp>
        <p:nvSpPr>
          <p:cNvPr id="90116" name="Slide Number Placeholder 3">
            <a:extLst>
              <a:ext uri="{FF2B5EF4-FFF2-40B4-BE49-F238E27FC236}">
                <a16:creationId xmlns:a16="http://schemas.microsoft.com/office/drawing/2014/main" id="{51B71A5D-00D9-4550-A0CC-70369166F8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5205AE-719D-4D69-94A0-944ECBE3701B}" type="slidenum">
              <a:rPr lang="en-GB" altLang="en-US" smtClean="0">
                <a:latin typeface="Calibri" panose="020F0502020204030204" pitchFamily="34" charset="0"/>
              </a:rPr>
              <a:pPr/>
              <a:t>28</a:t>
            </a:fld>
            <a:endParaRPr lang="en-GB"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FE24464A-4CB1-47FB-9689-8FFE53EA61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C797F6AB-A729-4989-9B03-06D78AEACE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a:t>Arrange appropriate (medical) care:</a:t>
            </a:r>
          </a:p>
          <a:p>
            <a:pPr>
              <a:spcBef>
                <a:spcPct val="0"/>
              </a:spcBef>
            </a:pPr>
            <a:endParaRPr lang="en-GB" altLang="en-US"/>
          </a:p>
          <a:p>
            <a:pPr>
              <a:spcBef>
                <a:spcPct val="0"/>
              </a:spcBef>
            </a:pPr>
            <a:r>
              <a:rPr lang="en-GB" altLang="en-US"/>
              <a:t>In the case of an overdose, advice must be obtained from a GP or A&amp;E department - call an ambulance if needed.</a:t>
            </a:r>
          </a:p>
          <a:p>
            <a:pPr>
              <a:spcBef>
                <a:spcPct val="0"/>
              </a:spcBef>
            </a:pPr>
            <a:r>
              <a:rPr lang="en-GB" altLang="en-US"/>
              <a:t>Arrange appropriate medical care/first aid</a:t>
            </a:r>
          </a:p>
          <a:p>
            <a:pPr>
              <a:spcBef>
                <a:spcPct val="0"/>
              </a:spcBef>
            </a:pPr>
            <a:r>
              <a:rPr lang="en-GB" altLang="en-US"/>
              <a:t>If you are concerned that an episode is a serious attempt of the young person to end their life, contact your local CAMHS Tier 3 Team Duty Line immediately</a:t>
            </a:r>
          </a:p>
          <a:p>
            <a:pPr>
              <a:spcBef>
                <a:spcPct val="0"/>
              </a:spcBef>
            </a:pPr>
            <a:r>
              <a:rPr lang="en-GB" altLang="en-US" sz="2000" b="1">
                <a:solidFill>
                  <a:srgbClr val="FF0000"/>
                </a:solidFill>
              </a:rPr>
              <a:t>To people delivering this training, please can you add relevant local contact details here please</a:t>
            </a:r>
          </a:p>
          <a:p>
            <a:pPr>
              <a:spcBef>
                <a:spcPct val="0"/>
              </a:spcBef>
            </a:pPr>
            <a:endParaRPr lang="en-GB" altLang="en-US"/>
          </a:p>
        </p:txBody>
      </p:sp>
      <p:sp>
        <p:nvSpPr>
          <p:cNvPr id="92164" name="Slide Number Placeholder 3">
            <a:extLst>
              <a:ext uri="{FF2B5EF4-FFF2-40B4-BE49-F238E27FC236}">
                <a16:creationId xmlns:a16="http://schemas.microsoft.com/office/drawing/2014/main" id="{D778C12A-C2B6-4143-9615-2B43628D9E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34D600-92CE-4031-8E32-A72970398829}" type="slidenum">
              <a:rPr lang="en-GB" altLang="en-US" smtClean="0">
                <a:latin typeface="Calibri" panose="020F0502020204030204" pitchFamily="34" charset="0"/>
              </a:rPr>
              <a:pPr/>
              <a:t>29</a:t>
            </a:fld>
            <a:endParaRPr lang="en-GB"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212C0007-28C1-4049-B874-CEBD1051FE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5DA273A3-BBCF-4DCF-8AD7-7B273C4E20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a:t>Arrange appropriate (medical) care:</a:t>
            </a:r>
          </a:p>
          <a:p>
            <a:pPr>
              <a:spcBef>
                <a:spcPct val="0"/>
              </a:spcBef>
            </a:pPr>
            <a:endParaRPr lang="en-GB" altLang="en-US"/>
          </a:p>
          <a:p>
            <a:pPr>
              <a:spcBef>
                <a:spcPct val="0"/>
              </a:spcBef>
            </a:pPr>
            <a:r>
              <a:rPr lang="en-GB" altLang="en-US"/>
              <a:t>In the case of an overdose, advice must be obtained from a GP or A&amp;E department - call an ambulance if needed.</a:t>
            </a:r>
          </a:p>
          <a:p>
            <a:pPr>
              <a:spcBef>
                <a:spcPct val="0"/>
              </a:spcBef>
            </a:pPr>
            <a:r>
              <a:rPr lang="en-GB" altLang="en-US"/>
              <a:t>Arrange appropriate medical care/first aid</a:t>
            </a:r>
          </a:p>
          <a:p>
            <a:pPr>
              <a:spcBef>
                <a:spcPct val="0"/>
              </a:spcBef>
            </a:pPr>
            <a:r>
              <a:rPr lang="en-GB" altLang="en-US"/>
              <a:t>If you are concerned that an episode is a serious attempt of the young person to end their life, contact your local CAMHS Tier 3 Team Duty Line immediately</a:t>
            </a:r>
          </a:p>
          <a:p>
            <a:pPr>
              <a:spcBef>
                <a:spcPct val="0"/>
              </a:spcBef>
            </a:pPr>
            <a:r>
              <a:rPr lang="en-GB" altLang="en-US" sz="2000" b="1">
                <a:solidFill>
                  <a:srgbClr val="FF0000"/>
                </a:solidFill>
              </a:rPr>
              <a:t>To people delivering this training, please can you add relevant local contact details here please</a:t>
            </a:r>
          </a:p>
          <a:p>
            <a:pPr>
              <a:spcBef>
                <a:spcPct val="0"/>
              </a:spcBef>
            </a:pPr>
            <a:endParaRPr lang="en-GB" altLang="en-US"/>
          </a:p>
        </p:txBody>
      </p:sp>
      <p:sp>
        <p:nvSpPr>
          <p:cNvPr id="96260" name="Slide Number Placeholder 3">
            <a:extLst>
              <a:ext uri="{FF2B5EF4-FFF2-40B4-BE49-F238E27FC236}">
                <a16:creationId xmlns:a16="http://schemas.microsoft.com/office/drawing/2014/main" id="{6997DFB9-1F85-457A-A1A8-21DBCA5A3A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09A387-F056-40F2-B10E-6C2518CB5191}" type="slidenum">
              <a:rPr lang="en-GB" altLang="en-US" smtClean="0">
                <a:latin typeface="Calibri" panose="020F0502020204030204" pitchFamily="34" charset="0"/>
              </a:rPr>
              <a:pPr/>
              <a:t>30</a:t>
            </a:fld>
            <a:endParaRPr lang="en-GB"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319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5E542957-E91D-4A3C-A367-9A512D37E8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1055E0FE-2A8B-4A28-868A-E349D4CDF5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7220" name="Slide Number Placeholder 3">
            <a:extLst>
              <a:ext uri="{FF2B5EF4-FFF2-40B4-BE49-F238E27FC236}">
                <a16:creationId xmlns:a16="http://schemas.microsoft.com/office/drawing/2014/main" id="{197A77A0-822C-49F9-A97A-D1D25DACB6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anose="020F0704030504030204" pitchFamily="34" charset="0"/>
              </a:defRPr>
            </a:lvl1pPr>
            <a:lvl2pPr marL="741363" indent="-284163">
              <a:spcBef>
                <a:spcPct val="30000"/>
              </a:spcBef>
              <a:defRPr sz="1200">
                <a:solidFill>
                  <a:schemeClr val="tx1"/>
                </a:solidFill>
                <a:latin typeface="Arial Rounded MT Bold" panose="020F0704030504030204" pitchFamily="34" charset="0"/>
              </a:defRPr>
            </a:lvl2pPr>
            <a:lvl3pPr marL="1141413" indent="-227013">
              <a:spcBef>
                <a:spcPct val="30000"/>
              </a:spcBef>
              <a:defRPr sz="1200">
                <a:solidFill>
                  <a:schemeClr val="tx1"/>
                </a:solidFill>
                <a:latin typeface="Arial Rounded MT Bold" panose="020F0704030504030204" pitchFamily="34" charset="0"/>
              </a:defRPr>
            </a:lvl3pPr>
            <a:lvl4pPr marL="1598613" indent="-227013">
              <a:spcBef>
                <a:spcPct val="30000"/>
              </a:spcBef>
              <a:defRPr sz="1200">
                <a:solidFill>
                  <a:schemeClr val="tx1"/>
                </a:solidFill>
                <a:latin typeface="Arial Rounded MT Bold" panose="020F0704030504030204" pitchFamily="34" charset="0"/>
              </a:defRPr>
            </a:lvl4pPr>
            <a:lvl5pPr marL="2054225" indent="-227013">
              <a:spcBef>
                <a:spcPct val="30000"/>
              </a:spcBef>
              <a:defRPr sz="1200">
                <a:solidFill>
                  <a:schemeClr val="tx1"/>
                </a:solidFill>
                <a:latin typeface="Arial Rounded MT Bold" panose="020F0704030504030204" pitchFamily="34" charset="0"/>
              </a:defRPr>
            </a:lvl5pPr>
            <a:lvl6pPr marL="2511425" indent="-227013" eaLnBrk="0" fontAlgn="base" hangingPunct="0">
              <a:spcBef>
                <a:spcPct val="30000"/>
              </a:spcBef>
              <a:spcAft>
                <a:spcPct val="0"/>
              </a:spcAft>
              <a:defRPr sz="1200">
                <a:solidFill>
                  <a:schemeClr val="tx1"/>
                </a:solidFill>
                <a:latin typeface="Arial Rounded MT Bold" panose="020F0704030504030204" pitchFamily="34" charset="0"/>
              </a:defRPr>
            </a:lvl6pPr>
            <a:lvl7pPr marL="2968625" indent="-227013" eaLnBrk="0" fontAlgn="base" hangingPunct="0">
              <a:spcBef>
                <a:spcPct val="30000"/>
              </a:spcBef>
              <a:spcAft>
                <a:spcPct val="0"/>
              </a:spcAft>
              <a:defRPr sz="1200">
                <a:solidFill>
                  <a:schemeClr val="tx1"/>
                </a:solidFill>
                <a:latin typeface="Arial Rounded MT Bold" panose="020F0704030504030204" pitchFamily="34" charset="0"/>
              </a:defRPr>
            </a:lvl7pPr>
            <a:lvl8pPr marL="3425825" indent="-227013" eaLnBrk="0" fontAlgn="base" hangingPunct="0">
              <a:spcBef>
                <a:spcPct val="30000"/>
              </a:spcBef>
              <a:spcAft>
                <a:spcPct val="0"/>
              </a:spcAft>
              <a:defRPr sz="1200">
                <a:solidFill>
                  <a:schemeClr val="tx1"/>
                </a:solidFill>
                <a:latin typeface="Arial Rounded MT Bold" panose="020F0704030504030204" pitchFamily="34" charset="0"/>
              </a:defRPr>
            </a:lvl8pPr>
            <a:lvl9pPr marL="3883025" indent="-227013" eaLnBrk="0" fontAlgn="base" hangingPunct="0">
              <a:spcBef>
                <a:spcPct val="30000"/>
              </a:spcBef>
              <a:spcAft>
                <a:spcPct val="0"/>
              </a:spcAft>
              <a:defRPr sz="1200">
                <a:solidFill>
                  <a:schemeClr val="tx1"/>
                </a:solidFill>
                <a:latin typeface="Arial Rounded MT Bold" panose="020F0704030504030204" pitchFamily="34" charset="0"/>
              </a:defRPr>
            </a:lvl9pPr>
          </a:lstStyle>
          <a:p>
            <a:pPr>
              <a:spcBef>
                <a:spcPct val="0"/>
              </a:spcBef>
            </a:pPr>
            <a:fld id="{5AF402ED-613F-4B24-A815-2C201B8F2907}" type="slidenum">
              <a:rPr lang="en-GB" altLang="en-US" sz="1300" smtClean="0">
                <a:solidFill>
                  <a:srgbClr val="000000"/>
                </a:solidFill>
              </a:rPr>
              <a:pPr>
                <a:spcBef>
                  <a:spcPct val="0"/>
                </a:spcBef>
              </a:pPr>
              <a:t>38</a:t>
            </a:fld>
            <a:endParaRPr lang="en-GB" altLang="en-US" sz="1300">
              <a:solidFill>
                <a:srgbClr val="000000"/>
              </a:solidFill>
            </a:endParaRPr>
          </a:p>
        </p:txBody>
      </p:sp>
    </p:spTree>
    <p:extLst>
      <p:ext uri="{BB962C8B-B14F-4D97-AF65-F5344CB8AC3E}">
        <p14:creationId xmlns:p14="http://schemas.microsoft.com/office/powerpoint/2010/main" val="292283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itchFamily="34" charset="0"/>
              </a:defRPr>
            </a:lvl1pPr>
            <a:lvl2pPr marL="741363" indent="-284163">
              <a:spcBef>
                <a:spcPct val="30000"/>
              </a:spcBef>
              <a:defRPr sz="1200">
                <a:solidFill>
                  <a:schemeClr val="tx1"/>
                </a:solidFill>
                <a:latin typeface="Arial Rounded MT Bold" pitchFamily="34" charset="0"/>
              </a:defRPr>
            </a:lvl2pPr>
            <a:lvl3pPr marL="1141413" indent="-227013">
              <a:spcBef>
                <a:spcPct val="30000"/>
              </a:spcBef>
              <a:defRPr sz="1200">
                <a:solidFill>
                  <a:schemeClr val="tx1"/>
                </a:solidFill>
                <a:latin typeface="Arial Rounded MT Bold" pitchFamily="34" charset="0"/>
              </a:defRPr>
            </a:lvl3pPr>
            <a:lvl4pPr marL="1598613" indent="-227013">
              <a:spcBef>
                <a:spcPct val="30000"/>
              </a:spcBef>
              <a:defRPr sz="1200">
                <a:solidFill>
                  <a:schemeClr val="tx1"/>
                </a:solidFill>
                <a:latin typeface="Arial Rounded MT Bold" pitchFamily="34" charset="0"/>
              </a:defRPr>
            </a:lvl4pPr>
            <a:lvl5pPr marL="2054225" indent="-227013">
              <a:spcBef>
                <a:spcPct val="30000"/>
              </a:spcBef>
              <a:defRPr sz="1200">
                <a:solidFill>
                  <a:schemeClr val="tx1"/>
                </a:solidFill>
                <a:latin typeface="Arial Rounded MT Bold" pitchFamily="34" charset="0"/>
              </a:defRPr>
            </a:lvl5pPr>
            <a:lvl6pPr marL="2511425" indent="-227013" eaLnBrk="0" fontAlgn="base" hangingPunct="0">
              <a:spcBef>
                <a:spcPct val="30000"/>
              </a:spcBef>
              <a:spcAft>
                <a:spcPct val="0"/>
              </a:spcAft>
              <a:defRPr sz="1200">
                <a:solidFill>
                  <a:schemeClr val="tx1"/>
                </a:solidFill>
                <a:latin typeface="Arial Rounded MT Bold" pitchFamily="34" charset="0"/>
              </a:defRPr>
            </a:lvl6pPr>
            <a:lvl7pPr marL="2968625" indent="-227013" eaLnBrk="0" fontAlgn="base" hangingPunct="0">
              <a:spcBef>
                <a:spcPct val="30000"/>
              </a:spcBef>
              <a:spcAft>
                <a:spcPct val="0"/>
              </a:spcAft>
              <a:defRPr sz="1200">
                <a:solidFill>
                  <a:schemeClr val="tx1"/>
                </a:solidFill>
                <a:latin typeface="Arial Rounded MT Bold" pitchFamily="34" charset="0"/>
              </a:defRPr>
            </a:lvl7pPr>
            <a:lvl8pPr marL="3425825" indent="-227013" eaLnBrk="0" fontAlgn="base" hangingPunct="0">
              <a:spcBef>
                <a:spcPct val="30000"/>
              </a:spcBef>
              <a:spcAft>
                <a:spcPct val="0"/>
              </a:spcAft>
              <a:defRPr sz="1200">
                <a:solidFill>
                  <a:schemeClr val="tx1"/>
                </a:solidFill>
                <a:latin typeface="Arial Rounded MT Bold" pitchFamily="34" charset="0"/>
              </a:defRPr>
            </a:lvl8pPr>
            <a:lvl9pPr marL="3883025" indent="-227013" eaLnBrk="0" fontAlgn="base" hangingPunct="0">
              <a:spcBef>
                <a:spcPct val="30000"/>
              </a:spcBef>
              <a:spcAft>
                <a:spcPct val="0"/>
              </a:spcAft>
              <a:defRPr sz="1200">
                <a:solidFill>
                  <a:schemeClr val="tx1"/>
                </a:solidFill>
                <a:latin typeface="Arial Rounded MT Bold" pitchFamily="34" charset="0"/>
              </a:defRPr>
            </a:lvl9pPr>
          </a:lstStyle>
          <a:p>
            <a:pPr>
              <a:spcBef>
                <a:spcPct val="0"/>
              </a:spcBef>
            </a:pPr>
            <a:fld id="{31F24A9E-BAD9-40EF-87B5-7A80B152758E}" type="slidenum">
              <a:rPr lang="en-GB" altLang="en-US" sz="1300" smtClean="0"/>
              <a:pPr>
                <a:spcBef>
                  <a:spcPct val="0"/>
                </a:spcBef>
              </a:pPr>
              <a:t>7</a:t>
            </a:fld>
            <a:endParaRPr lang="en-GB" altLang="en-US" sz="1300"/>
          </a:p>
        </p:txBody>
      </p:sp>
    </p:spTree>
    <p:extLst>
      <p:ext uri="{BB962C8B-B14F-4D97-AF65-F5344CB8AC3E}">
        <p14:creationId xmlns:p14="http://schemas.microsoft.com/office/powerpoint/2010/main" val="302607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331093E3-7DD6-4B58-90DF-41F18C6D60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E0116B3E-D3DA-48C2-81CF-1F57A7432B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9268" name="Slide Number Placeholder 3">
            <a:extLst>
              <a:ext uri="{FF2B5EF4-FFF2-40B4-BE49-F238E27FC236}">
                <a16:creationId xmlns:a16="http://schemas.microsoft.com/office/drawing/2014/main" id="{2C234584-FD77-491D-B5F0-AFEB7BB8AE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anose="020F0704030504030204" pitchFamily="34" charset="0"/>
              </a:defRPr>
            </a:lvl1pPr>
            <a:lvl2pPr marL="741363" indent="-284163">
              <a:spcBef>
                <a:spcPct val="30000"/>
              </a:spcBef>
              <a:defRPr sz="1200">
                <a:solidFill>
                  <a:schemeClr val="tx1"/>
                </a:solidFill>
                <a:latin typeface="Arial Rounded MT Bold" panose="020F0704030504030204" pitchFamily="34" charset="0"/>
              </a:defRPr>
            </a:lvl2pPr>
            <a:lvl3pPr marL="1141413" indent="-227013">
              <a:spcBef>
                <a:spcPct val="30000"/>
              </a:spcBef>
              <a:defRPr sz="1200">
                <a:solidFill>
                  <a:schemeClr val="tx1"/>
                </a:solidFill>
                <a:latin typeface="Arial Rounded MT Bold" panose="020F0704030504030204" pitchFamily="34" charset="0"/>
              </a:defRPr>
            </a:lvl3pPr>
            <a:lvl4pPr marL="1598613" indent="-227013">
              <a:spcBef>
                <a:spcPct val="30000"/>
              </a:spcBef>
              <a:defRPr sz="1200">
                <a:solidFill>
                  <a:schemeClr val="tx1"/>
                </a:solidFill>
                <a:latin typeface="Arial Rounded MT Bold" panose="020F0704030504030204" pitchFamily="34" charset="0"/>
              </a:defRPr>
            </a:lvl4pPr>
            <a:lvl5pPr marL="2054225" indent="-227013">
              <a:spcBef>
                <a:spcPct val="30000"/>
              </a:spcBef>
              <a:defRPr sz="1200">
                <a:solidFill>
                  <a:schemeClr val="tx1"/>
                </a:solidFill>
                <a:latin typeface="Arial Rounded MT Bold" panose="020F0704030504030204" pitchFamily="34" charset="0"/>
              </a:defRPr>
            </a:lvl5pPr>
            <a:lvl6pPr marL="2511425" indent="-227013" eaLnBrk="0" fontAlgn="base" hangingPunct="0">
              <a:spcBef>
                <a:spcPct val="30000"/>
              </a:spcBef>
              <a:spcAft>
                <a:spcPct val="0"/>
              </a:spcAft>
              <a:defRPr sz="1200">
                <a:solidFill>
                  <a:schemeClr val="tx1"/>
                </a:solidFill>
                <a:latin typeface="Arial Rounded MT Bold" panose="020F0704030504030204" pitchFamily="34" charset="0"/>
              </a:defRPr>
            </a:lvl6pPr>
            <a:lvl7pPr marL="2968625" indent="-227013" eaLnBrk="0" fontAlgn="base" hangingPunct="0">
              <a:spcBef>
                <a:spcPct val="30000"/>
              </a:spcBef>
              <a:spcAft>
                <a:spcPct val="0"/>
              </a:spcAft>
              <a:defRPr sz="1200">
                <a:solidFill>
                  <a:schemeClr val="tx1"/>
                </a:solidFill>
                <a:latin typeface="Arial Rounded MT Bold" panose="020F0704030504030204" pitchFamily="34" charset="0"/>
              </a:defRPr>
            </a:lvl7pPr>
            <a:lvl8pPr marL="3425825" indent="-227013" eaLnBrk="0" fontAlgn="base" hangingPunct="0">
              <a:spcBef>
                <a:spcPct val="30000"/>
              </a:spcBef>
              <a:spcAft>
                <a:spcPct val="0"/>
              </a:spcAft>
              <a:defRPr sz="1200">
                <a:solidFill>
                  <a:schemeClr val="tx1"/>
                </a:solidFill>
                <a:latin typeface="Arial Rounded MT Bold" panose="020F0704030504030204" pitchFamily="34" charset="0"/>
              </a:defRPr>
            </a:lvl8pPr>
            <a:lvl9pPr marL="3883025" indent="-227013" eaLnBrk="0" fontAlgn="base" hangingPunct="0">
              <a:spcBef>
                <a:spcPct val="30000"/>
              </a:spcBef>
              <a:spcAft>
                <a:spcPct val="0"/>
              </a:spcAft>
              <a:defRPr sz="1200">
                <a:solidFill>
                  <a:schemeClr val="tx1"/>
                </a:solidFill>
                <a:latin typeface="Arial Rounded MT Bold" panose="020F0704030504030204" pitchFamily="34" charset="0"/>
              </a:defRPr>
            </a:lvl9pPr>
          </a:lstStyle>
          <a:p>
            <a:pPr>
              <a:spcBef>
                <a:spcPct val="0"/>
              </a:spcBef>
            </a:pPr>
            <a:fld id="{E4B75F10-245A-43B2-A0B5-BB095621B688}" type="slidenum">
              <a:rPr lang="en-GB" altLang="en-US" sz="1300" smtClean="0">
                <a:solidFill>
                  <a:srgbClr val="000000"/>
                </a:solidFill>
              </a:rPr>
              <a:pPr>
                <a:spcBef>
                  <a:spcPct val="0"/>
                </a:spcBef>
              </a:pPr>
              <a:t>39</a:t>
            </a:fld>
            <a:endParaRPr lang="en-GB" altLang="en-US" sz="13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t>Write notes here</a:t>
            </a: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anose="020F0704030504030204" pitchFamily="34" charset="0"/>
              </a:defRPr>
            </a:lvl1pPr>
            <a:lvl2pPr marL="741363" indent="-284163">
              <a:spcBef>
                <a:spcPct val="30000"/>
              </a:spcBef>
              <a:defRPr sz="1200">
                <a:solidFill>
                  <a:schemeClr val="tx1"/>
                </a:solidFill>
                <a:latin typeface="Arial Rounded MT Bold" panose="020F0704030504030204" pitchFamily="34" charset="0"/>
              </a:defRPr>
            </a:lvl2pPr>
            <a:lvl3pPr marL="1141413" indent="-227013">
              <a:spcBef>
                <a:spcPct val="30000"/>
              </a:spcBef>
              <a:defRPr sz="1200">
                <a:solidFill>
                  <a:schemeClr val="tx1"/>
                </a:solidFill>
                <a:latin typeface="Arial Rounded MT Bold" panose="020F0704030504030204" pitchFamily="34" charset="0"/>
              </a:defRPr>
            </a:lvl3pPr>
            <a:lvl4pPr marL="1598613" indent="-227013">
              <a:spcBef>
                <a:spcPct val="30000"/>
              </a:spcBef>
              <a:defRPr sz="1200">
                <a:solidFill>
                  <a:schemeClr val="tx1"/>
                </a:solidFill>
                <a:latin typeface="Arial Rounded MT Bold" panose="020F0704030504030204" pitchFamily="34" charset="0"/>
              </a:defRPr>
            </a:lvl4pPr>
            <a:lvl5pPr marL="2054225" indent="-227013">
              <a:spcBef>
                <a:spcPct val="30000"/>
              </a:spcBef>
              <a:defRPr sz="1200">
                <a:solidFill>
                  <a:schemeClr val="tx1"/>
                </a:solidFill>
                <a:latin typeface="Arial Rounded MT Bold" panose="020F0704030504030204" pitchFamily="34" charset="0"/>
              </a:defRPr>
            </a:lvl5pPr>
            <a:lvl6pPr marL="2511425" indent="-227013" eaLnBrk="0" fontAlgn="base" hangingPunct="0">
              <a:spcBef>
                <a:spcPct val="30000"/>
              </a:spcBef>
              <a:spcAft>
                <a:spcPct val="0"/>
              </a:spcAft>
              <a:defRPr sz="1200">
                <a:solidFill>
                  <a:schemeClr val="tx1"/>
                </a:solidFill>
                <a:latin typeface="Arial Rounded MT Bold" panose="020F0704030504030204" pitchFamily="34" charset="0"/>
              </a:defRPr>
            </a:lvl6pPr>
            <a:lvl7pPr marL="2968625" indent="-227013" eaLnBrk="0" fontAlgn="base" hangingPunct="0">
              <a:spcBef>
                <a:spcPct val="30000"/>
              </a:spcBef>
              <a:spcAft>
                <a:spcPct val="0"/>
              </a:spcAft>
              <a:defRPr sz="1200">
                <a:solidFill>
                  <a:schemeClr val="tx1"/>
                </a:solidFill>
                <a:latin typeface="Arial Rounded MT Bold" panose="020F0704030504030204" pitchFamily="34" charset="0"/>
              </a:defRPr>
            </a:lvl7pPr>
            <a:lvl8pPr marL="3425825" indent="-227013" eaLnBrk="0" fontAlgn="base" hangingPunct="0">
              <a:spcBef>
                <a:spcPct val="30000"/>
              </a:spcBef>
              <a:spcAft>
                <a:spcPct val="0"/>
              </a:spcAft>
              <a:defRPr sz="1200">
                <a:solidFill>
                  <a:schemeClr val="tx1"/>
                </a:solidFill>
                <a:latin typeface="Arial Rounded MT Bold" panose="020F0704030504030204" pitchFamily="34" charset="0"/>
              </a:defRPr>
            </a:lvl8pPr>
            <a:lvl9pPr marL="3883025" indent="-227013" eaLnBrk="0" fontAlgn="base" hangingPunct="0">
              <a:spcBef>
                <a:spcPct val="30000"/>
              </a:spcBef>
              <a:spcAft>
                <a:spcPct val="0"/>
              </a:spcAft>
              <a:defRPr sz="1200">
                <a:solidFill>
                  <a:schemeClr val="tx1"/>
                </a:solidFill>
                <a:latin typeface="Arial Rounded MT Bold" panose="020F0704030504030204" pitchFamily="34" charset="0"/>
              </a:defRPr>
            </a:lvl9pPr>
          </a:lstStyle>
          <a:p>
            <a:pPr>
              <a:spcBef>
                <a:spcPct val="0"/>
              </a:spcBef>
            </a:pPr>
            <a:fld id="{A6FC4CD2-43AC-440A-A285-817E821C5873}" type="slidenum">
              <a:rPr lang="en-GB" altLang="en-US" sz="1300" smtClean="0">
                <a:solidFill>
                  <a:srgbClr val="000000"/>
                </a:solidFill>
                <a:latin typeface="Arial" panose="020B0604020202020204" pitchFamily="34" charset="0"/>
              </a:rPr>
              <a:pPr>
                <a:spcBef>
                  <a:spcPct val="0"/>
                </a:spcBef>
              </a:pPr>
              <a:t>41</a:t>
            </a:fld>
            <a:endParaRPr lang="en-GB" altLang="en-US" sz="1300">
              <a:solidFill>
                <a:srgbClr val="000000"/>
              </a:solidFill>
              <a:latin typeface="Arial" panose="020B0604020202020204" pitchFamily="34" charset="0"/>
            </a:endParaRPr>
          </a:p>
        </p:txBody>
      </p:sp>
    </p:spTree>
    <p:extLst>
      <p:ext uri="{BB962C8B-B14F-4D97-AF65-F5344CB8AC3E}">
        <p14:creationId xmlns:p14="http://schemas.microsoft.com/office/powerpoint/2010/main" val="4244987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8945ED8E-A827-4D7C-9A47-C58CEA207C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4FC3AA28-0377-40EA-BA50-C666981021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9028" name="Slide Number Placeholder 3">
            <a:extLst>
              <a:ext uri="{FF2B5EF4-FFF2-40B4-BE49-F238E27FC236}">
                <a16:creationId xmlns:a16="http://schemas.microsoft.com/office/drawing/2014/main" id="{3F703CD0-5966-4FC9-A09F-4A14D969AD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anose="020F0704030504030204" pitchFamily="34" charset="0"/>
              </a:defRPr>
            </a:lvl1pPr>
            <a:lvl2pPr marL="741363" indent="-284163">
              <a:spcBef>
                <a:spcPct val="30000"/>
              </a:spcBef>
              <a:defRPr sz="1200">
                <a:solidFill>
                  <a:schemeClr val="tx1"/>
                </a:solidFill>
                <a:latin typeface="Arial Rounded MT Bold" panose="020F0704030504030204" pitchFamily="34" charset="0"/>
              </a:defRPr>
            </a:lvl2pPr>
            <a:lvl3pPr marL="1141413" indent="-227013">
              <a:spcBef>
                <a:spcPct val="30000"/>
              </a:spcBef>
              <a:defRPr sz="1200">
                <a:solidFill>
                  <a:schemeClr val="tx1"/>
                </a:solidFill>
                <a:latin typeface="Arial Rounded MT Bold" panose="020F0704030504030204" pitchFamily="34" charset="0"/>
              </a:defRPr>
            </a:lvl3pPr>
            <a:lvl4pPr marL="1598613" indent="-227013">
              <a:spcBef>
                <a:spcPct val="30000"/>
              </a:spcBef>
              <a:defRPr sz="1200">
                <a:solidFill>
                  <a:schemeClr val="tx1"/>
                </a:solidFill>
                <a:latin typeface="Arial Rounded MT Bold" panose="020F0704030504030204" pitchFamily="34" charset="0"/>
              </a:defRPr>
            </a:lvl4pPr>
            <a:lvl5pPr marL="2054225" indent="-227013">
              <a:spcBef>
                <a:spcPct val="30000"/>
              </a:spcBef>
              <a:defRPr sz="1200">
                <a:solidFill>
                  <a:schemeClr val="tx1"/>
                </a:solidFill>
                <a:latin typeface="Arial Rounded MT Bold" panose="020F0704030504030204" pitchFamily="34" charset="0"/>
              </a:defRPr>
            </a:lvl5pPr>
            <a:lvl6pPr marL="2511425" indent="-227013" eaLnBrk="0" fontAlgn="base" hangingPunct="0">
              <a:spcBef>
                <a:spcPct val="30000"/>
              </a:spcBef>
              <a:spcAft>
                <a:spcPct val="0"/>
              </a:spcAft>
              <a:defRPr sz="1200">
                <a:solidFill>
                  <a:schemeClr val="tx1"/>
                </a:solidFill>
                <a:latin typeface="Arial Rounded MT Bold" panose="020F0704030504030204" pitchFamily="34" charset="0"/>
              </a:defRPr>
            </a:lvl6pPr>
            <a:lvl7pPr marL="2968625" indent="-227013" eaLnBrk="0" fontAlgn="base" hangingPunct="0">
              <a:spcBef>
                <a:spcPct val="30000"/>
              </a:spcBef>
              <a:spcAft>
                <a:spcPct val="0"/>
              </a:spcAft>
              <a:defRPr sz="1200">
                <a:solidFill>
                  <a:schemeClr val="tx1"/>
                </a:solidFill>
                <a:latin typeface="Arial Rounded MT Bold" panose="020F0704030504030204" pitchFamily="34" charset="0"/>
              </a:defRPr>
            </a:lvl7pPr>
            <a:lvl8pPr marL="3425825" indent="-227013" eaLnBrk="0" fontAlgn="base" hangingPunct="0">
              <a:spcBef>
                <a:spcPct val="30000"/>
              </a:spcBef>
              <a:spcAft>
                <a:spcPct val="0"/>
              </a:spcAft>
              <a:defRPr sz="1200">
                <a:solidFill>
                  <a:schemeClr val="tx1"/>
                </a:solidFill>
                <a:latin typeface="Arial Rounded MT Bold" panose="020F0704030504030204" pitchFamily="34" charset="0"/>
              </a:defRPr>
            </a:lvl8pPr>
            <a:lvl9pPr marL="3883025" indent="-227013" eaLnBrk="0" fontAlgn="base" hangingPunct="0">
              <a:spcBef>
                <a:spcPct val="30000"/>
              </a:spcBef>
              <a:spcAft>
                <a:spcPct val="0"/>
              </a:spcAft>
              <a:defRPr sz="1200">
                <a:solidFill>
                  <a:schemeClr val="tx1"/>
                </a:solidFill>
                <a:latin typeface="Arial Rounded MT Bold" panose="020F0704030504030204" pitchFamily="34" charset="0"/>
              </a:defRPr>
            </a:lvl9pPr>
          </a:lstStyle>
          <a:p>
            <a:pPr>
              <a:spcBef>
                <a:spcPct val="0"/>
              </a:spcBef>
            </a:pPr>
            <a:fld id="{CC78BA74-6F95-43C1-9174-77BB12C975EB}" type="slidenum">
              <a:rPr lang="en-GB" altLang="en-US" sz="1300" smtClean="0"/>
              <a:pPr>
                <a:spcBef>
                  <a:spcPct val="0"/>
                </a:spcBef>
              </a:pPr>
              <a:t>42</a:t>
            </a:fld>
            <a:endParaRPr lang="en-GB" altLang="en-US" sz="1300"/>
          </a:p>
        </p:txBody>
      </p:sp>
    </p:spTree>
    <p:extLst>
      <p:ext uri="{BB962C8B-B14F-4D97-AF65-F5344CB8AC3E}">
        <p14:creationId xmlns:p14="http://schemas.microsoft.com/office/powerpoint/2010/main" val="1012039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89038" y="1252538"/>
            <a:ext cx="4510087" cy="338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8817" y="4822269"/>
            <a:ext cx="5510529" cy="3945493"/>
          </a:xfrm>
          <a:prstGeom prst="rect">
            <a:avLst/>
          </a:prstGeom>
          <a:noFill/>
          <a:ln>
            <a:noFill/>
          </a:ln>
        </p:spPr>
        <p:txBody>
          <a:bodyPr lIns="96600" tIns="48287" rIns="96600" bIns="48287" anchor="t" anchorCtr="0">
            <a:noAutofit/>
          </a:bodyPr>
          <a:lstStyle/>
          <a:p>
            <a:pPr>
              <a:buSzPct val="25000"/>
            </a:pPr>
            <a:r>
              <a:rPr lang="en-GB" sz="1300"/>
              <a:t>In presentation mode, these titles all act as hyperlinks to the relevant slide</a:t>
            </a:r>
          </a:p>
        </p:txBody>
      </p:sp>
      <p:sp>
        <p:nvSpPr>
          <p:cNvPr id="162" name="Shape 162"/>
          <p:cNvSpPr txBox="1">
            <a:spLocks noGrp="1"/>
          </p:cNvSpPr>
          <p:nvPr>
            <p:ph type="sldNum" idx="12"/>
          </p:nvPr>
        </p:nvSpPr>
        <p:spPr>
          <a:xfrm>
            <a:off x="3901698" y="9517546"/>
            <a:ext cx="2984870" cy="502753"/>
          </a:xfrm>
          <a:prstGeom prst="rect">
            <a:avLst/>
          </a:prstGeom>
          <a:noFill/>
          <a:ln>
            <a:noFill/>
          </a:ln>
        </p:spPr>
        <p:txBody>
          <a:bodyPr lIns="96600" tIns="48287" rIns="96600" bIns="48287" anchor="b" anchorCtr="0">
            <a:noAutofit/>
          </a:bodyPr>
          <a:lstStyle/>
          <a:p>
            <a:pPr algn="r">
              <a:buSzPct val="25000"/>
            </a:pPr>
            <a:fld id="{00000000-1234-1234-1234-123412341234}" type="slidenum">
              <a:rPr lang="en-GB" sz="1300" b="1">
                <a:solidFill>
                  <a:schemeClr val="dk1"/>
                </a:solidFill>
                <a:latin typeface="Nunito"/>
                <a:ea typeface="Nunito"/>
                <a:cs typeface="Nunito"/>
                <a:sym typeface="Nunito"/>
              </a:rPr>
              <a:pPr algn="r">
                <a:buSzPct val="25000"/>
              </a:pPr>
              <a:t>44</a:t>
            </a:fld>
            <a:endParaRPr lang="en-GB" sz="1300" b="1">
              <a:solidFill>
                <a:schemeClr val="dk1"/>
              </a:solidFill>
              <a:latin typeface="Nunito"/>
              <a:ea typeface="Nunito"/>
              <a:cs typeface="Nunito"/>
              <a:sym typeface="Nunito"/>
            </a:endParaRPr>
          </a:p>
        </p:txBody>
      </p:sp>
    </p:spTree>
    <p:extLst>
      <p:ext uri="{BB962C8B-B14F-4D97-AF65-F5344CB8AC3E}">
        <p14:creationId xmlns:p14="http://schemas.microsoft.com/office/powerpoint/2010/main" val="3071017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92F8DFFE-2AF2-4798-B7C1-2C9679FD80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F30B5177-4912-4DDA-B7F3-FCDBBC7CD1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7460" name="Slide Number Placeholder 3">
            <a:extLst>
              <a:ext uri="{FF2B5EF4-FFF2-40B4-BE49-F238E27FC236}">
                <a16:creationId xmlns:a16="http://schemas.microsoft.com/office/drawing/2014/main" id="{08C382FA-01BC-4127-AC7C-25FEF60927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anose="020F0704030504030204" pitchFamily="34" charset="0"/>
              </a:defRPr>
            </a:lvl1pPr>
            <a:lvl2pPr marL="741363" indent="-284163">
              <a:spcBef>
                <a:spcPct val="30000"/>
              </a:spcBef>
              <a:defRPr sz="1200">
                <a:solidFill>
                  <a:schemeClr val="tx1"/>
                </a:solidFill>
                <a:latin typeface="Arial Rounded MT Bold" panose="020F0704030504030204" pitchFamily="34" charset="0"/>
              </a:defRPr>
            </a:lvl2pPr>
            <a:lvl3pPr marL="1141413" indent="-227013">
              <a:spcBef>
                <a:spcPct val="30000"/>
              </a:spcBef>
              <a:defRPr sz="1200">
                <a:solidFill>
                  <a:schemeClr val="tx1"/>
                </a:solidFill>
                <a:latin typeface="Arial Rounded MT Bold" panose="020F0704030504030204" pitchFamily="34" charset="0"/>
              </a:defRPr>
            </a:lvl3pPr>
            <a:lvl4pPr marL="1598613" indent="-227013">
              <a:spcBef>
                <a:spcPct val="30000"/>
              </a:spcBef>
              <a:defRPr sz="1200">
                <a:solidFill>
                  <a:schemeClr val="tx1"/>
                </a:solidFill>
                <a:latin typeface="Arial Rounded MT Bold" panose="020F0704030504030204" pitchFamily="34" charset="0"/>
              </a:defRPr>
            </a:lvl4pPr>
            <a:lvl5pPr marL="2054225" indent="-227013">
              <a:spcBef>
                <a:spcPct val="30000"/>
              </a:spcBef>
              <a:defRPr sz="1200">
                <a:solidFill>
                  <a:schemeClr val="tx1"/>
                </a:solidFill>
                <a:latin typeface="Arial Rounded MT Bold" panose="020F0704030504030204" pitchFamily="34" charset="0"/>
              </a:defRPr>
            </a:lvl5pPr>
            <a:lvl6pPr marL="2511425" indent="-227013" eaLnBrk="0" fontAlgn="base" hangingPunct="0">
              <a:spcBef>
                <a:spcPct val="30000"/>
              </a:spcBef>
              <a:spcAft>
                <a:spcPct val="0"/>
              </a:spcAft>
              <a:defRPr sz="1200">
                <a:solidFill>
                  <a:schemeClr val="tx1"/>
                </a:solidFill>
                <a:latin typeface="Arial Rounded MT Bold" panose="020F0704030504030204" pitchFamily="34" charset="0"/>
              </a:defRPr>
            </a:lvl6pPr>
            <a:lvl7pPr marL="2968625" indent="-227013" eaLnBrk="0" fontAlgn="base" hangingPunct="0">
              <a:spcBef>
                <a:spcPct val="30000"/>
              </a:spcBef>
              <a:spcAft>
                <a:spcPct val="0"/>
              </a:spcAft>
              <a:defRPr sz="1200">
                <a:solidFill>
                  <a:schemeClr val="tx1"/>
                </a:solidFill>
                <a:latin typeface="Arial Rounded MT Bold" panose="020F0704030504030204" pitchFamily="34" charset="0"/>
              </a:defRPr>
            </a:lvl7pPr>
            <a:lvl8pPr marL="3425825" indent="-227013" eaLnBrk="0" fontAlgn="base" hangingPunct="0">
              <a:spcBef>
                <a:spcPct val="30000"/>
              </a:spcBef>
              <a:spcAft>
                <a:spcPct val="0"/>
              </a:spcAft>
              <a:defRPr sz="1200">
                <a:solidFill>
                  <a:schemeClr val="tx1"/>
                </a:solidFill>
                <a:latin typeface="Arial Rounded MT Bold" panose="020F0704030504030204" pitchFamily="34" charset="0"/>
              </a:defRPr>
            </a:lvl8pPr>
            <a:lvl9pPr marL="3883025" indent="-227013" eaLnBrk="0" fontAlgn="base" hangingPunct="0">
              <a:spcBef>
                <a:spcPct val="30000"/>
              </a:spcBef>
              <a:spcAft>
                <a:spcPct val="0"/>
              </a:spcAft>
              <a:defRPr sz="1200">
                <a:solidFill>
                  <a:schemeClr val="tx1"/>
                </a:solidFill>
                <a:latin typeface="Arial Rounded MT Bold" panose="020F0704030504030204" pitchFamily="34" charset="0"/>
              </a:defRPr>
            </a:lvl9pPr>
          </a:lstStyle>
          <a:p>
            <a:pPr>
              <a:spcBef>
                <a:spcPct val="0"/>
              </a:spcBef>
            </a:pPr>
            <a:fld id="{8A682604-A938-4025-8601-90A52F058B87}" type="slidenum">
              <a:rPr lang="en-GB" altLang="en-US" sz="1300" smtClean="0">
                <a:solidFill>
                  <a:srgbClr val="000000"/>
                </a:solidFill>
              </a:rPr>
              <a:pPr>
                <a:spcBef>
                  <a:spcPct val="0"/>
                </a:spcBef>
              </a:pPr>
              <a:t>45</a:t>
            </a:fld>
            <a:endParaRPr lang="en-GB" altLang="en-US" sz="13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FABDBF33-ECF6-453D-A8E8-E75AC731C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4C0414E0-07CE-424B-94A1-87EFF644D4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E01D611D-584C-428C-8421-A70E815FF3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anose="020F0704030504030204" pitchFamily="34" charset="0"/>
              </a:defRPr>
            </a:lvl1pPr>
            <a:lvl2pPr marL="741363" indent="-284163">
              <a:spcBef>
                <a:spcPct val="30000"/>
              </a:spcBef>
              <a:defRPr sz="1200">
                <a:solidFill>
                  <a:schemeClr val="tx1"/>
                </a:solidFill>
                <a:latin typeface="Arial Rounded MT Bold" panose="020F0704030504030204" pitchFamily="34" charset="0"/>
              </a:defRPr>
            </a:lvl2pPr>
            <a:lvl3pPr marL="1141413" indent="-227013">
              <a:spcBef>
                <a:spcPct val="30000"/>
              </a:spcBef>
              <a:defRPr sz="1200">
                <a:solidFill>
                  <a:schemeClr val="tx1"/>
                </a:solidFill>
                <a:latin typeface="Arial Rounded MT Bold" panose="020F0704030504030204" pitchFamily="34" charset="0"/>
              </a:defRPr>
            </a:lvl3pPr>
            <a:lvl4pPr marL="1598613" indent="-227013">
              <a:spcBef>
                <a:spcPct val="30000"/>
              </a:spcBef>
              <a:defRPr sz="1200">
                <a:solidFill>
                  <a:schemeClr val="tx1"/>
                </a:solidFill>
                <a:latin typeface="Arial Rounded MT Bold" panose="020F0704030504030204" pitchFamily="34" charset="0"/>
              </a:defRPr>
            </a:lvl4pPr>
            <a:lvl5pPr marL="2054225" indent="-227013">
              <a:spcBef>
                <a:spcPct val="30000"/>
              </a:spcBef>
              <a:defRPr sz="1200">
                <a:solidFill>
                  <a:schemeClr val="tx1"/>
                </a:solidFill>
                <a:latin typeface="Arial Rounded MT Bold" panose="020F0704030504030204" pitchFamily="34" charset="0"/>
              </a:defRPr>
            </a:lvl5pPr>
            <a:lvl6pPr marL="2511425" indent="-227013" eaLnBrk="0" fontAlgn="base" hangingPunct="0">
              <a:spcBef>
                <a:spcPct val="30000"/>
              </a:spcBef>
              <a:spcAft>
                <a:spcPct val="0"/>
              </a:spcAft>
              <a:defRPr sz="1200">
                <a:solidFill>
                  <a:schemeClr val="tx1"/>
                </a:solidFill>
                <a:latin typeface="Arial Rounded MT Bold" panose="020F0704030504030204" pitchFamily="34" charset="0"/>
              </a:defRPr>
            </a:lvl6pPr>
            <a:lvl7pPr marL="2968625" indent="-227013" eaLnBrk="0" fontAlgn="base" hangingPunct="0">
              <a:spcBef>
                <a:spcPct val="30000"/>
              </a:spcBef>
              <a:spcAft>
                <a:spcPct val="0"/>
              </a:spcAft>
              <a:defRPr sz="1200">
                <a:solidFill>
                  <a:schemeClr val="tx1"/>
                </a:solidFill>
                <a:latin typeface="Arial Rounded MT Bold" panose="020F0704030504030204" pitchFamily="34" charset="0"/>
              </a:defRPr>
            </a:lvl7pPr>
            <a:lvl8pPr marL="3425825" indent="-227013" eaLnBrk="0" fontAlgn="base" hangingPunct="0">
              <a:spcBef>
                <a:spcPct val="30000"/>
              </a:spcBef>
              <a:spcAft>
                <a:spcPct val="0"/>
              </a:spcAft>
              <a:defRPr sz="1200">
                <a:solidFill>
                  <a:schemeClr val="tx1"/>
                </a:solidFill>
                <a:latin typeface="Arial Rounded MT Bold" panose="020F0704030504030204" pitchFamily="34" charset="0"/>
              </a:defRPr>
            </a:lvl8pPr>
            <a:lvl9pPr marL="3883025" indent="-227013" eaLnBrk="0" fontAlgn="base" hangingPunct="0">
              <a:spcBef>
                <a:spcPct val="30000"/>
              </a:spcBef>
              <a:spcAft>
                <a:spcPct val="0"/>
              </a:spcAft>
              <a:defRPr sz="1200">
                <a:solidFill>
                  <a:schemeClr val="tx1"/>
                </a:solidFill>
                <a:latin typeface="Arial Rounded MT Bold" panose="020F0704030504030204" pitchFamily="34" charset="0"/>
              </a:defRPr>
            </a:lvl9pPr>
          </a:lstStyle>
          <a:p>
            <a:pPr>
              <a:spcBef>
                <a:spcPct val="0"/>
              </a:spcBef>
            </a:pPr>
            <a:fld id="{7A03D8FF-CA86-4A02-B00C-2226057C9D9A}" type="slidenum">
              <a:rPr lang="en-GB" altLang="en-US" sz="1300" smtClean="0"/>
              <a:pPr>
                <a:spcBef>
                  <a:spcPct val="0"/>
                </a:spcBef>
              </a:pPr>
              <a:t>46</a:t>
            </a:fld>
            <a:endParaRPr lang="en-GB" altLang="en-US" sz="1300"/>
          </a:p>
        </p:txBody>
      </p:sp>
    </p:spTree>
    <p:extLst>
      <p:ext uri="{BB962C8B-B14F-4D97-AF65-F5344CB8AC3E}">
        <p14:creationId xmlns:p14="http://schemas.microsoft.com/office/powerpoint/2010/main" val="2766238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513A5D16-B90B-43C1-A0C3-82110B12298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a:solidFill>
                  <a:schemeClr val="tx1"/>
                </a:solidFill>
                <a:latin typeface="Arial" panose="020B0604020202020204" pitchFamily="34" charset="0"/>
                <a:ea typeface="ＭＳ Ｐゴシック" panose="020B0600070205080204" pitchFamily="34" charset="-128"/>
              </a:defRPr>
            </a:lvl1pPr>
            <a:lvl2pPr marL="742950" indent="-285750" defTabSz="938213">
              <a:spcBef>
                <a:spcPct val="30000"/>
              </a:spcBef>
              <a:defRPr>
                <a:solidFill>
                  <a:schemeClr val="tx1"/>
                </a:solidFill>
                <a:latin typeface="Arial" panose="020B0604020202020204" pitchFamily="34" charset="0"/>
                <a:ea typeface="ＭＳ Ｐゴシック" panose="020B0600070205080204" pitchFamily="34" charset="-128"/>
              </a:defRPr>
            </a:lvl2pPr>
            <a:lvl3pPr marL="1143000" indent="-228600" defTabSz="938213">
              <a:spcBef>
                <a:spcPct val="30000"/>
              </a:spcBef>
              <a:defRPr>
                <a:solidFill>
                  <a:schemeClr val="tx1"/>
                </a:solidFill>
                <a:latin typeface="Arial" panose="020B0604020202020204" pitchFamily="34" charset="0"/>
                <a:ea typeface="ＭＳ Ｐゴシック" panose="020B0600070205080204" pitchFamily="34" charset="-128"/>
              </a:defRPr>
            </a:lvl3pPr>
            <a:lvl4pPr marL="1600200" indent="-228600" defTabSz="938213">
              <a:spcBef>
                <a:spcPct val="30000"/>
              </a:spcBef>
              <a:defRPr>
                <a:solidFill>
                  <a:schemeClr val="tx1"/>
                </a:solidFill>
                <a:latin typeface="Arial" panose="020B0604020202020204" pitchFamily="34" charset="0"/>
                <a:ea typeface="ＭＳ Ｐゴシック" panose="020B0600070205080204" pitchFamily="34" charset="-128"/>
              </a:defRPr>
            </a:lvl4pPr>
            <a:lvl5pPr marL="2057400" indent="-228600" defTabSz="938213">
              <a:spcBef>
                <a:spcPct val="30000"/>
              </a:spcBef>
              <a:defRPr>
                <a:solidFill>
                  <a:schemeClr val="tx1"/>
                </a:solidFill>
                <a:latin typeface="Arial" panose="020B0604020202020204" pitchFamily="34" charset="0"/>
                <a:ea typeface="ＭＳ Ｐゴシック" panose="020B0600070205080204" pitchFamily="34" charset="-128"/>
              </a:defRPr>
            </a:lvl5pPr>
            <a:lvl6pPr marL="2514600" indent="-228600" defTabSz="938213" eaLnBrk="0" fontAlgn="base" hangingPunct="0">
              <a:spcBef>
                <a:spcPct val="3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8213" eaLnBrk="0" fontAlgn="base" hangingPunct="0">
              <a:spcBef>
                <a:spcPct val="3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8213" eaLnBrk="0" fontAlgn="base" hangingPunct="0">
              <a:spcBef>
                <a:spcPct val="3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8213" eaLnBrk="0" fontAlgn="base" hangingPunct="0">
              <a:spcBef>
                <a:spcPct val="3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0"/>
              </a:spcBef>
            </a:pPr>
            <a:fld id="{C516A29D-1AD6-4041-9E5C-B8FFF45BB0B6}" type="slidenum">
              <a:rPr lang="en-GB" altLang="en-US" smtClean="0"/>
              <a:pPr>
                <a:spcBef>
                  <a:spcPct val="0"/>
                </a:spcBef>
              </a:pPr>
              <a:t>50</a:t>
            </a:fld>
            <a:endParaRPr lang="en-GB" altLang="en-US"/>
          </a:p>
        </p:txBody>
      </p:sp>
      <p:sp>
        <p:nvSpPr>
          <p:cNvPr id="98307" name="Rectangle 2">
            <a:extLst>
              <a:ext uri="{FF2B5EF4-FFF2-40B4-BE49-F238E27FC236}">
                <a16:creationId xmlns:a16="http://schemas.microsoft.com/office/drawing/2014/main" id="{DC2CD020-B390-4884-A6F0-CEF74CA49B89}"/>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F9FC1D02-DB76-4801-9B48-2A36BE5C7C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0266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itchFamily="34" charset="0"/>
              </a:defRPr>
            </a:lvl1pPr>
            <a:lvl2pPr marL="741363" indent="-284163">
              <a:spcBef>
                <a:spcPct val="30000"/>
              </a:spcBef>
              <a:defRPr sz="1200">
                <a:solidFill>
                  <a:schemeClr val="tx1"/>
                </a:solidFill>
                <a:latin typeface="Arial Rounded MT Bold" pitchFamily="34" charset="0"/>
              </a:defRPr>
            </a:lvl2pPr>
            <a:lvl3pPr marL="1141413" indent="-227013">
              <a:spcBef>
                <a:spcPct val="30000"/>
              </a:spcBef>
              <a:defRPr sz="1200">
                <a:solidFill>
                  <a:schemeClr val="tx1"/>
                </a:solidFill>
                <a:latin typeface="Arial Rounded MT Bold" pitchFamily="34" charset="0"/>
              </a:defRPr>
            </a:lvl3pPr>
            <a:lvl4pPr marL="1598613" indent="-227013">
              <a:spcBef>
                <a:spcPct val="30000"/>
              </a:spcBef>
              <a:defRPr sz="1200">
                <a:solidFill>
                  <a:schemeClr val="tx1"/>
                </a:solidFill>
                <a:latin typeface="Arial Rounded MT Bold" pitchFamily="34" charset="0"/>
              </a:defRPr>
            </a:lvl4pPr>
            <a:lvl5pPr marL="2054225" indent="-227013">
              <a:spcBef>
                <a:spcPct val="30000"/>
              </a:spcBef>
              <a:defRPr sz="1200">
                <a:solidFill>
                  <a:schemeClr val="tx1"/>
                </a:solidFill>
                <a:latin typeface="Arial Rounded MT Bold" pitchFamily="34" charset="0"/>
              </a:defRPr>
            </a:lvl5pPr>
            <a:lvl6pPr marL="2511425" indent="-227013" eaLnBrk="0" fontAlgn="base" hangingPunct="0">
              <a:spcBef>
                <a:spcPct val="30000"/>
              </a:spcBef>
              <a:spcAft>
                <a:spcPct val="0"/>
              </a:spcAft>
              <a:defRPr sz="1200">
                <a:solidFill>
                  <a:schemeClr val="tx1"/>
                </a:solidFill>
                <a:latin typeface="Arial Rounded MT Bold" pitchFamily="34" charset="0"/>
              </a:defRPr>
            </a:lvl6pPr>
            <a:lvl7pPr marL="2968625" indent="-227013" eaLnBrk="0" fontAlgn="base" hangingPunct="0">
              <a:spcBef>
                <a:spcPct val="30000"/>
              </a:spcBef>
              <a:spcAft>
                <a:spcPct val="0"/>
              </a:spcAft>
              <a:defRPr sz="1200">
                <a:solidFill>
                  <a:schemeClr val="tx1"/>
                </a:solidFill>
                <a:latin typeface="Arial Rounded MT Bold" pitchFamily="34" charset="0"/>
              </a:defRPr>
            </a:lvl7pPr>
            <a:lvl8pPr marL="3425825" indent="-227013" eaLnBrk="0" fontAlgn="base" hangingPunct="0">
              <a:spcBef>
                <a:spcPct val="30000"/>
              </a:spcBef>
              <a:spcAft>
                <a:spcPct val="0"/>
              </a:spcAft>
              <a:defRPr sz="1200">
                <a:solidFill>
                  <a:schemeClr val="tx1"/>
                </a:solidFill>
                <a:latin typeface="Arial Rounded MT Bold" pitchFamily="34" charset="0"/>
              </a:defRPr>
            </a:lvl8pPr>
            <a:lvl9pPr marL="3883025" indent="-227013" eaLnBrk="0" fontAlgn="base" hangingPunct="0">
              <a:spcBef>
                <a:spcPct val="30000"/>
              </a:spcBef>
              <a:spcAft>
                <a:spcPct val="0"/>
              </a:spcAft>
              <a:defRPr sz="1200">
                <a:solidFill>
                  <a:schemeClr val="tx1"/>
                </a:solidFill>
                <a:latin typeface="Arial Rounded MT Bold" pitchFamily="34" charset="0"/>
              </a:defRPr>
            </a:lvl9pPr>
          </a:lstStyle>
          <a:p>
            <a:pPr>
              <a:spcBef>
                <a:spcPct val="0"/>
              </a:spcBef>
            </a:pPr>
            <a:fld id="{B7B8EA72-2918-4096-8F94-F4DE8661CC46}" type="slidenum">
              <a:rPr lang="en-GB" altLang="en-US" sz="1300" smtClean="0"/>
              <a:pPr>
                <a:spcBef>
                  <a:spcPct val="0"/>
                </a:spcBef>
              </a:pPr>
              <a:t>8</a:t>
            </a:fld>
            <a:endParaRPr lang="en-GB" altLang="en-US" sz="1300"/>
          </a:p>
        </p:txBody>
      </p:sp>
    </p:spTree>
    <p:extLst>
      <p:ext uri="{BB962C8B-B14F-4D97-AF65-F5344CB8AC3E}">
        <p14:creationId xmlns:p14="http://schemas.microsoft.com/office/powerpoint/2010/main" val="213844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3287713" y="515938"/>
            <a:ext cx="3444875" cy="2584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600" i="1">
              <a:ea typeface="ＭＳ Ｐゴシック" panose="020B0600070205080204" pitchFamily="34" charset="-128"/>
            </a:endParaRPr>
          </a:p>
        </p:txBody>
      </p:sp>
    </p:spTree>
    <p:extLst>
      <p:ext uri="{BB962C8B-B14F-4D97-AF65-F5344CB8AC3E}">
        <p14:creationId xmlns:p14="http://schemas.microsoft.com/office/powerpoint/2010/main" val="338223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3287713" y="515938"/>
            <a:ext cx="3444875" cy="2584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600" i="1">
              <a:ea typeface="ＭＳ Ｐゴシック" panose="020B0600070205080204" pitchFamily="34" charset="-128"/>
            </a:endParaRPr>
          </a:p>
        </p:txBody>
      </p:sp>
    </p:spTree>
    <p:extLst>
      <p:ext uri="{BB962C8B-B14F-4D97-AF65-F5344CB8AC3E}">
        <p14:creationId xmlns:p14="http://schemas.microsoft.com/office/powerpoint/2010/main" val="99124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D33C2A5-09F7-467A-A260-FAC91739FF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1F4A03DD-7CA5-464B-9BD2-AB475B5E6F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552C4FD6-F778-4339-BFC6-0C45E300EB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anose="020F0704030504030204" pitchFamily="34" charset="0"/>
              </a:defRPr>
            </a:lvl1pPr>
            <a:lvl2pPr marL="741363" indent="-284163">
              <a:spcBef>
                <a:spcPct val="30000"/>
              </a:spcBef>
              <a:defRPr sz="1200">
                <a:solidFill>
                  <a:schemeClr val="tx1"/>
                </a:solidFill>
                <a:latin typeface="Arial Rounded MT Bold" panose="020F0704030504030204" pitchFamily="34" charset="0"/>
              </a:defRPr>
            </a:lvl2pPr>
            <a:lvl3pPr marL="1141413" indent="-227013">
              <a:spcBef>
                <a:spcPct val="30000"/>
              </a:spcBef>
              <a:defRPr sz="1200">
                <a:solidFill>
                  <a:schemeClr val="tx1"/>
                </a:solidFill>
                <a:latin typeface="Arial Rounded MT Bold" panose="020F0704030504030204" pitchFamily="34" charset="0"/>
              </a:defRPr>
            </a:lvl3pPr>
            <a:lvl4pPr marL="1598613" indent="-227013">
              <a:spcBef>
                <a:spcPct val="30000"/>
              </a:spcBef>
              <a:defRPr sz="1200">
                <a:solidFill>
                  <a:schemeClr val="tx1"/>
                </a:solidFill>
                <a:latin typeface="Arial Rounded MT Bold" panose="020F0704030504030204" pitchFamily="34" charset="0"/>
              </a:defRPr>
            </a:lvl4pPr>
            <a:lvl5pPr marL="2054225" indent="-227013">
              <a:spcBef>
                <a:spcPct val="30000"/>
              </a:spcBef>
              <a:defRPr sz="1200">
                <a:solidFill>
                  <a:schemeClr val="tx1"/>
                </a:solidFill>
                <a:latin typeface="Arial Rounded MT Bold" panose="020F0704030504030204" pitchFamily="34" charset="0"/>
              </a:defRPr>
            </a:lvl5pPr>
            <a:lvl6pPr marL="2511425" indent="-227013" eaLnBrk="0" fontAlgn="base" hangingPunct="0">
              <a:spcBef>
                <a:spcPct val="30000"/>
              </a:spcBef>
              <a:spcAft>
                <a:spcPct val="0"/>
              </a:spcAft>
              <a:defRPr sz="1200">
                <a:solidFill>
                  <a:schemeClr val="tx1"/>
                </a:solidFill>
                <a:latin typeface="Arial Rounded MT Bold" panose="020F0704030504030204" pitchFamily="34" charset="0"/>
              </a:defRPr>
            </a:lvl6pPr>
            <a:lvl7pPr marL="2968625" indent="-227013" eaLnBrk="0" fontAlgn="base" hangingPunct="0">
              <a:spcBef>
                <a:spcPct val="30000"/>
              </a:spcBef>
              <a:spcAft>
                <a:spcPct val="0"/>
              </a:spcAft>
              <a:defRPr sz="1200">
                <a:solidFill>
                  <a:schemeClr val="tx1"/>
                </a:solidFill>
                <a:latin typeface="Arial Rounded MT Bold" panose="020F0704030504030204" pitchFamily="34" charset="0"/>
              </a:defRPr>
            </a:lvl7pPr>
            <a:lvl8pPr marL="3425825" indent="-227013" eaLnBrk="0" fontAlgn="base" hangingPunct="0">
              <a:spcBef>
                <a:spcPct val="30000"/>
              </a:spcBef>
              <a:spcAft>
                <a:spcPct val="0"/>
              </a:spcAft>
              <a:defRPr sz="1200">
                <a:solidFill>
                  <a:schemeClr val="tx1"/>
                </a:solidFill>
                <a:latin typeface="Arial Rounded MT Bold" panose="020F0704030504030204" pitchFamily="34" charset="0"/>
              </a:defRPr>
            </a:lvl8pPr>
            <a:lvl9pPr marL="3883025" indent="-227013" eaLnBrk="0" fontAlgn="base" hangingPunct="0">
              <a:spcBef>
                <a:spcPct val="30000"/>
              </a:spcBef>
              <a:spcAft>
                <a:spcPct val="0"/>
              </a:spcAft>
              <a:defRPr sz="1200">
                <a:solidFill>
                  <a:schemeClr val="tx1"/>
                </a:solidFill>
                <a:latin typeface="Arial Rounded MT Bold" panose="020F0704030504030204" pitchFamily="34" charset="0"/>
              </a:defRPr>
            </a:lvl9pPr>
          </a:lstStyle>
          <a:p>
            <a:pPr>
              <a:spcBef>
                <a:spcPct val="0"/>
              </a:spcBef>
            </a:pPr>
            <a:fld id="{594B0B3D-CF39-4FA4-BAE8-D80D7F8CA9D0}" type="slidenum">
              <a:rPr lang="en-GB" altLang="en-US" sz="1300" smtClean="0"/>
              <a:pPr>
                <a:spcBef>
                  <a:spcPct val="0"/>
                </a:spcBef>
              </a:pPr>
              <a:t>13</a:t>
            </a:fld>
            <a:endParaRPr lang="en-GB"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FABDBF33-ECF6-453D-A8E8-E75AC731C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4C0414E0-07CE-424B-94A1-87EFF644D4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E01D611D-584C-428C-8421-A70E815FF3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anose="020F0704030504030204" pitchFamily="34" charset="0"/>
              </a:defRPr>
            </a:lvl1pPr>
            <a:lvl2pPr marL="741363" indent="-284163">
              <a:spcBef>
                <a:spcPct val="30000"/>
              </a:spcBef>
              <a:defRPr sz="1200">
                <a:solidFill>
                  <a:schemeClr val="tx1"/>
                </a:solidFill>
                <a:latin typeface="Arial Rounded MT Bold" panose="020F0704030504030204" pitchFamily="34" charset="0"/>
              </a:defRPr>
            </a:lvl2pPr>
            <a:lvl3pPr marL="1141413" indent="-227013">
              <a:spcBef>
                <a:spcPct val="30000"/>
              </a:spcBef>
              <a:defRPr sz="1200">
                <a:solidFill>
                  <a:schemeClr val="tx1"/>
                </a:solidFill>
                <a:latin typeface="Arial Rounded MT Bold" panose="020F0704030504030204" pitchFamily="34" charset="0"/>
              </a:defRPr>
            </a:lvl3pPr>
            <a:lvl4pPr marL="1598613" indent="-227013">
              <a:spcBef>
                <a:spcPct val="30000"/>
              </a:spcBef>
              <a:defRPr sz="1200">
                <a:solidFill>
                  <a:schemeClr val="tx1"/>
                </a:solidFill>
                <a:latin typeface="Arial Rounded MT Bold" panose="020F0704030504030204" pitchFamily="34" charset="0"/>
              </a:defRPr>
            </a:lvl4pPr>
            <a:lvl5pPr marL="2054225" indent="-227013">
              <a:spcBef>
                <a:spcPct val="30000"/>
              </a:spcBef>
              <a:defRPr sz="1200">
                <a:solidFill>
                  <a:schemeClr val="tx1"/>
                </a:solidFill>
                <a:latin typeface="Arial Rounded MT Bold" panose="020F0704030504030204" pitchFamily="34" charset="0"/>
              </a:defRPr>
            </a:lvl5pPr>
            <a:lvl6pPr marL="2511425" indent="-227013" eaLnBrk="0" fontAlgn="base" hangingPunct="0">
              <a:spcBef>
                <a:spcPct val="30000"/>
              </a:spcBef>
              <a:spcAft>
                <a:spcPct val="0"/>
              </a:spcAft>
              <a:defRPr sz="1200">
                <a:solidFill>
                  <a:schemeClr val="tx1"/>
                </a:solidFill>
                <a:latin typeface="Arial Rounded MT Bold" panose="020F0704030504030204" pitchFamily="34" charset="0"/>
              </a:defRPr>
            </a:lvl6pPr>
            <a:lvl7pPr marL="2968625" indent="-227013" eaLnBrk="0" fontAlgn="base" hangingPunct="0">
              <a:spcBef>
                <a:spcPct val="30000"/>
              </a:spcBef>
              <a:spcAft>
                <a:spcPct val="0"/>
              </a:spcAft>
              <a:defRPr sz="1200">
                <a:solidFill>
                  <a:schemeClr val="tx1"/>
                </a:solidFill>
                <a:latin typeface="Arial Rounded MT Bold" panose="020F0704030504030204" pitchFamily="34" charset="0"/>
              </a:defRPr>
            </a:lvl7pPr>
            <a:lvl8pPr marL="3425825" indent="-227013" eaLnBrk="0" fontAlgn="base" hangingPunct="0">
              <a:spcBef>
                <a:spcPct val="30000"/>
              </a:spcBef>
              <a:spcAft>
                <a:spcPct val="0"/>
              </a:spcAft>
              <a:defRPr sz="1200">
                <a:solidFill>
                  <a:schemeClr val="tx1"/>
                </a:solidFill>
                <a:latin typeface="Arial Rounded MT Bold" panose="020F0704030504030204" pitchFamily="34" charset="0"/>
              </a:defRPr>
            </a:lvl8pPr>
            <a:lvl9pPr marL="3883025" indent="-227013" eaLnBrk="0" fontAlgn="base" hangingPunct="0">
              <a:spcBef>
                <a:spcPct val="30000"/>
              </a:spcBef>
              <a:spcAft>
                <a:spcPct val="0"/>
              </a:spcAft>
              <a:defRPr sz="1200">
                <a:solidFill>
                  <a:schemeClr val="tx1"/>
                </a:solidFill>
                <a:latin typeface="Arial Rounded MT Bold" panose="020F0704030504030204" pitchFamily="34" charset="0"/>
              </a:defRPr>
            </a:lvl9pPr>
          </a:lstStyle>
          <a:p>
            <a:pPr>
              <a:spcBef>
                <a:spcPct val="0"/>
              </a:spcBef>
            </a:pPr>
            <a:fld id="{7A03D8FF-CA86-4A02-B00C-2226057C9D9A}" type="slidenum">
              <a:rPr lang="en-GB" altLang="en-US" sz="1300" smtClean="0"/>
              <a:pPr>
                <a:spcBef>
                  <a:spcPct val="0"/>
                </a:spcBef>
              </a:pPr>
              <a:t>14</a:t>
            </a:fld>
            <a:endParaRPr lang="en-GB"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FABDBF33-ECF6-453D-A8E8-E75AC731C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4C0414E0-07CE-424B-94A1-87EFF644D4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E01D611D-584C-428C-8421-A70E815FF3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Rounded MT Bold" panose="020F0704030504030204" pitchFamily="34" charset="0"/>
              </a:defRPr>
            </a:lvl1pPr>
            <a:lvl2pPr marL="741363" indent="-284163">
              <a:spcBef>
                <a:spcPct val="30000"/>
              </a:spcBef>
              <a:defRPr sz="1200">
                <a:solidFill>
                  <a:schemeClr val="tx1"/>
                </a:solidFill>
                <a:latin typeface="Arial Rounded MT Bold" panose="020F0704030504030204" pitchFamily="34" charset="0"/>
              </a:defRPr>
            </a:lvl2pPr>
            <a:lvl3pPr marL="1141413" indent="-227013">
              <a:spcBef>
                <a:spcPct val="30000"/>
              </a:spcBef>
              <a:defRPr sz="1200">
                <a:solidFill>
                  <a:schemeClr val="tx1"/>
                </a:solidFill>
                <a:latin typeface="Arial Rounded MT Bold" panose="020F0704030504030204" pitchFamily="34" charset="0"/>
              </a:defRPr>
            </a:lvl3pPr>
            <a:lvl4pPr marL="1598613" indent="-227013">
              <a:spcBef>
                <a:spcPct val="30000"/>
              </a:spcBef>
              <a:defRPr sz="1200">
                <a:solidFill>
                  <a:schemeClr val="tx1"/>
                </a:solidFill>
                <a:latin typeface="Arial Rounded MT Bold" panose="020F0704030504030204" pitchFamily="34" charset="0"/>
              </a:defRPr>
            </a:lvl4pPr>
            <a:lvl5pPr marL="2054225" indent="-227013">
              <a:spcBef>
                <a:spcPct val="30000"/>
              </a:spcBef>
              <a:defRPr sz="1200">
                <a:solidFill>
                  <a:schemeClr val="tx1"/>
                </a:solidFill>
                <a:latin typeface="Arial Rounded MT Bold" panose="020F0704030504030204" pitchFamily="34" charset="0"/>
              </a:defRPr>
            </a:lvl5pPr>
            <a:lvl6pPr marL="2511425" indent="-227013" eaLnBrk="0" fontAlgn="base" hangingPunct="0">
              <a:spcBef>
                <a:spcPct val="30000"/>
              </a:spcBef>
              <a:spcAft>
                <a:spcPct val="0"/>
              </a:spcAft>
              <a:defRPr sz="1200">
                <a:solidFill>
                  <a:schemeClr val="tx1"/>
                </a:solidFill>
                <a:latin typeface="Arial Rounded MT Bold" panose="020F0704030504030204" pitchFamily="34" charset="0"/>
              </a:defRPr>
            </a:lvl6pPr>
            <a:lvl7pPr marL="2968625" indent="-227013" eaLnBrk="0" fontAlgn="base" hangingPunct="0">
              <a:spcBef>
                <a:spcPct val="30000"/>
              </a:spcBef>
              <a:spcAft>
                <a:spcPct val="0"/>
              </a:spcAft>
              <a:defRPr sz="1200">
                <a:solidFill>
                  <a:schemeClr val="tx1"/>
                </a:solidFill>
                <a:latin typeface="Arial Rounded MT Bold" panose="020F0704030504030204" pitchFamily="34" charset="0"/>
              </a:defRPr>
            </a:lvl7pPr>
            <a:lvl8pPr marL="3425825" indent="-227013" eaLnBrk="0" fontAlgn="base" hangingPunct="0">
              <a:spcBef>
                <a:spcPct val="30000"/>
              </a:spcBef>
              <a:spcAft>
                <a:spcPct val="0"/>
              </a:spcAft>
              <a:defRPr sz="1200">
                <a:solidFill>
                  <a:schemeClr val="tx1"/>
                </a:solidFill>
                <a:latin typeface="Arial Rounded MT Bold" panose="020F0704030504030204" pitchFamily="34" charset="0"/>
              </a:defRPr>
            </a:lvl8pPr>
            <a:lvl9pPr marL="3883025" indent="-227013" eaLnBrk="0" fontAlgn="base" hangingPunct="0">
              <a:spcBef>
                <a:spcPct val="30000"/>
              </a:spcBef>
              <a:spcAft>
                <a:spcPct val="0"/>
              </a:spcAft>
              <a:defRPr sz="1200">
                <a:solidFill>
                  <a:schemeClr val="tx1"/>
                </a:solidFill>
                <a:latin typeface="Arial Rounded MT Bold" panose="020F0704030504030204" pitchFamily="34" charset="0"/>
              </a:defRPr>
            </a:lvl9pPr>
          </a:lstStyle>
          <a:p>
            <a:pPr>
              <a:spcBef>
                <a:spcPct val="0"/>
              </a:spcBef>
            </a:pPr>
            <a:fld id="{7A03D8FF-CA86-4A02-B00C-2226057C9D9A}" type="slidenum">
              <a:rPr lang="en-GB" altLang="en-US" sz="1300" smtClean="0"/>
              <a:pPr>
                <a:spcBef>
                  <a:spcPct val="0"/>
                </a:spcBef>
              </a:pPr>
              <a:t>15</a:t>
            </a:fld>
            <a:endParaRPr lang="en-GB" altLang="en-US" sz="1300"/>
          </a:p>
        </p:txBody>
      </p:sp>
    </p:spTree>
    <p:extLst>
      <p:ext uri="{BB962C8B-B14F-4D97-AF65-F5344CB8AC3E}">
        <p14:creationId xmlns:p14="http://schemas.microsoft.com/office/powerpoint/2010/main" val="88469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Arial" panose="020B0604020202020204" pitchFamily="34" charset="0"/>
                <a:ea typeface="ＭＳ Ｐゴシック" panose="020B0600070205080204" pitchFamily="34" charset="-128"/>
              </a:rPr>
              <a:t>Open Questions</a:t>
            </a:r>
          </a:p>
          <a:p>
            <a:r>
              <a:rPr lang="en-US" altLang="en-US" sz="1200" dirty="0">
                <a:latin typeface="Arial" panose="020B0604020202020204" pitchFamily="34" charset="0"/>
                <a:ea typeface="ＭＳ Ｐゴシック" panose="020B0600070205080204" pitchFamily="34" charset="-128"/>
              </a:rPr>
              <a:t>These invite students to talk and explore their own ideas and can help the teacher to understand more about how the student is really feeling</a:t>
            </a:r>
          </a:p>
          <a:p>
            <a:r>
              <a:rPr lang="en-US" altLang="en-US" sz="1200" dirty="0">
                <a:latin typeface="Arial" panose="020B0604020202020204" pitchFamily="34" charset="0"/>
                <a:ea typeface="ＭＳ Ｐゴシック" panose="020B0600070205080204" pitchFamily="34" charset="-128"/>
              </a:rPr>
              <a:t>Affirmations</a:t>
            </a:r>
          </a:p>
          <a:p>
            <a:r>
              <a:rPr lang="en-US" altLang="en-US" sz="1200" dirty="0">
                <a:latin typeface="Arial" panose="020B0604020202020204" pitchFamily="34" charset="0"/>
                <a:ea typeface="ＭＳ Ｐゴシック" panose="020B0600070205080204" pitchFamily="34" charset="-128"/>
              </a:rPr>
              <a:t>These help students to acknowledge their positive </a:t>
            </a:r>
            <a:r>
              <a:rPr lang="en-US" altLang="en-US" sz="1200" dirty="0" err="1">
                <a:latin typeface="Arial" panose="020B0604020202020204" pitchFamily="34" charset="0"/>
                <a:ea typeface="ＭＳ Ｐゴシック" panose="020B0600070205080204" pitchFamily="34" charset="-128"/>
              </a:rPr>
              <a:t>behaviours</a:t>
            </a:r>
            <a:r>
              <a:rPr lang="en-US" altLang="en-US" sz="1200" dirty="0">
                <a:latin typeface="Arial" panose="020B0604020202020204" pitchFamily="34" charset="0"/>
                <a:ea typeface="ＭＳ Ｐゴシック" panose="020B0600070205080204" pitchFamily="34" charset="-128"/>
              </a:rPr>
              <a:t> and character strengths, which then builds confidence in their ability to change. Affirmations also allow for recognition of the student’s difficulties, letting them know their concerns and issues are valid. Affirmations convey respect, understanding and support and need to be both genuine and appropriate</a:t>
            </a:r>
          </a:p>
          <a:p>
            <a:r>
              <a:rPr lang="en-US" altLang="en-US" sz="1200" dirty="0">
                <a:latin typeface="Arial" panose="020B0604020202020204" pitchFamily="34" charset="0"/>
                <a:ea typeface="ＭＳ Ｐゴシック" panose="020B0600070205080204" pitchFamily="34" charset="-128"/>
              </a:rPr>
              <a:t>Reflections</a:t>
            </a:r>
          </a:p>
          <a:p>
            <a:r>
              <a:rPr lang="en-US" altLang="en-US" sz="1200" dirty="0">
                <a:latin typeface="Arial" panose="020B0604020202020204" pitchFamily="34" charset="0"/>
                <a:ea typeface="ＭＳ Ｐゴシック" panose="020B0600070205080204" pitchFamily="34" charset="-128"/>
              </a:rPr>
              <a:t>By paraphrasing a student’s comment and repeating them back you can show you are really listening and seeking to understand what is being said. You can also seek to clarify issues you haven’t really understood.</a:t>
            </a:r>
          </a:p>
          <a:p>
            <a:r>
              <a:rPr lang="en-US" altLang="en-US" sz="1200" dirty="0">
                <a:latin typeface="Arial" panose="020B0604020202020204" pitchFamily="34" charset="0"/>
                <a:ea typeface="ＭＳ Ｐゴシック" panose="020B0600070205080204" pitchFamily="34" charset="-128"/>
              </a:rPr>
              <a:t>Summaries</a:t>
            </a:r>
          </a:p>
          <a:p>
            <a:r>
              <a:rPr lang="en-US" altLang="en-US" sz="1200" dirty="0">
                <a:latin typeface="Arial" panose="020B0604020202020204" pitchFamily="34" charset="0"/>
                <a:ea typeface="ＭＳ Ｐゴシック" panose="020B0600070205080204" pitchFamily="34" charset="-128"/>
              </a:rPr>
              <a:t>These pull together everything that has been discussed and again helps to reaffirm what has been said and to check that you fully understand the individual’s thoughts, desires and intentions.</a:t>
            </a:r>
          </a:p>
          <a:p>
            <a:endParaRPr lang="en-US" altLang="en-US" sz="1200" dirty="0">
              <a:latin typeface="Arial" panose="020B0604020202020204" pitchFamily="34" charset="0"/>
              <a:ea typeface="ＭＳ Ｐゴシック" panose="020B0600070205080204" pitchFamily="34" charset="-128"/>
            </a:endParaRPr>
          </a:p>
          <a:p>
            <a:r>
              <a:rPr lang="en-US" altLang="en-US" sz="1200" dirty="0">
                <a:latin typeface="Arial" panose="020B0604020202020204" pitchFamily="34" charset="0"/>
                <a:ea typeface="ＭＳ Ｐゴシック" panose="020B0600070205080204" pitchFamily="34" charset="-128"/>
              </a:rPr>
              <a:t>It is recommended that you try to have 3 reflections for every open question. IE Listen more and say less and let the student speak.</a:t>
            </a:r>
          </a:p>
        </p:txBody>
      </p:sp>
      <p:sp>
        <p:nvSpPr>
          <p:cNvPr id="166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239" eaLnBrk="0" hangingPunct="0">
              <a:defRPr sz="3600">
                <a:solidFill>
                  <a:schemeClr val="tx1"/>
                </a:solidFill>
                <a:latin typeface="Arial" panose="020B0604020202020204" pitchFamily="34" charset="0"/>
                <a:ea typeface="ＭＳ Ｐゴシック" panose="020B0600070205080204" pitchFamily="34" charset="-128"/>
              </a:defRPr>
            </a:lvl1pPr>
            <a:lvl2pPr marL="735052" indent="-282712" defTabSz="928239" eaLnBrk="0" hangingPunct="0">
              <a:defRPr sz="3600">
                <a:solidFill>
                  <a:schemeClr val="tx1"/>
                </a:solidFill>
                <a:latin typeface="Arial" panose="020B0604020202020204" pitchFamily="34" charset="0"/>
                <a:ea typeface="ＭＳ Ｐゴシック" panose="020B0600070205080204" pitchFamily="34" charset="-128"/>
              </a:defRPr>
            </a:lvl2pPr>
            <a:lvl3pPr marL="1130848" indent="-226169" defTabSz="928239" eaLnBrk="0" hangingPunct="0">
              <a:defRPr sz="3600">
                <a:solidFill>
                  <a:schemeClr val="tx1"/>
                </a:solidFill>
                <a:latin typeface="Arial" panose="020B0604020202020204" pitchFamily="34" charset="0"/>
                <a:ea typeface="ＭＳ Ｐゴシック" panose="020B0600070205080204" pitchFamily="34" charset="-128"/>
              </a:defRPr>
            </a:lvl3pPr>
            <a:lvl4pPr marL="1583188" indent="-226169" defTabSz="928239" eaLnBrk="0" hangingPunct="0">
              <a:defRPr sz="3600">
                <a:solidFill>
                  <a:schemeClr val="tx1"/>
                </a:solidFill>
                <a:latin typeface="Arial" panose="020B0604020202020204" pitchFamily="34" charset="0"/>
                <a:ea typeface="ＭＳ Ｐゴシック" panose="020B0600070205080204" pitchFamily="34" charset="-128"/>
              </a:defRPr>
            </a:lvl4pPr>
            <a:lvl5pPr marL="2035528" indent="-226169" defTabSz="928239" eaLnBrk="0" hangingPunct="0">
              <a:defRPr sz="3600">
                <a:solidFill>
                  <a:schemeClr val="tx1"/>
                </a:solidFill>
                <a:latin typeface="Arial" panose="020B0604020202020204" pitchFamily="34" charset="0"/>
                <a:ea typeface="ＭＳ Ｐゴシック" panose="020B0600070205080204" pitchFamily="34" charset="-128"/>
              </a:defRPr>
            </a:lvl5pPr>
            <a:lvl6pPr marL="2487867" indent="-226169" defTabSz="928239"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6pPr>
            <a:lvl7pPr marL="2940207" indent="-226169" defTabSz="928239"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7pPr>
            <a:lvl8pPr marL="3392546" indent="-226169" defTabSz="928239"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8pPr>
            <a:lvl9pPr marL="3844885" indent="-226169" defTabSz="928239"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9pPr>
          </a:lstStyle>
          <a:p>
            <a:pPr eaLnBrk="1" hangingPunct="1"/>
            <a:fld id="{7E62F815-8B06-48CC-B77F-2DD539D0D17F}" type="slidenum">
              <a:rPr lang="en-US" altLang="en-US" sz="1200"/>
              <a:pPr eaLnBrk="1" hangingPunct="1"/>
              <a:t>17</a:t>
            </a:fld>
            <a:endParaRPr lang="en-US" altLang="en-US" sz="1200"/>
          </a:p>
        </p:txBody>
      </p:sp>
    </p:spTree>
    <p:extLst>
      <p:ext uri="{BB962C8B-B14F-4D97-AF65-F5344CB8AC3E}">
        <p14:creationId xmlns:p14="http://schemas.microsoft.com/office/powerpoint/2010/main" val="1559125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descr="A picture containing graphics, drawing&#10;&#10;Description automatically generated">
            <a:extLst>
              <a:ext uri="{FF2B5EF4-FFF2-40B4-BE49-F238E27FC236}">
                <a16:creationId xmlns:a16="http://schemas.microsoft.com/office/drawing/2014/main" id="{1BBDE858-40B8-A444-80BA-B8E649EEB3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a:lvl1pPr>
          </a:lstStyle>
          <a:p>
            <a:r>
              <a:rPr lang="en-GB" dirty="0"/>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aseline="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Footer Placeholder 4"/>
          <p:cNvSpPr>
            <a:spLocks noGrp="1"/>
          </p:cNvSpPr>
          <p:nvPr>
            <p:ph type="ftr" sz="quarter" idx="11"/>
          </p:nvPr>
        </p:nvSpPr>
        <p:spPr>
          <a:xfrm>
            <a:off x="1331911" y="6237287"/>
            <a:ext cx="2438401" cy="269875"/>
          </a:xfrm>
        </p:spPr>
        <p:txBody>
          <a:bodyPr/>
          <a:lstStyle>
            <a:lvl1pPr>
              <a:defRPr sz="1200" b="1" i="0" baseline="0">
                <a:latin typeface="Brown-RegularItalic" pitchFamily="2" charset="77"/>
              </a:defRPr>
            </a:lvl1pPr>
          </a:lstStyle>
          <a:p>
            <a:endParaRPr lang="en-US" dirty="0"/>
          </a:p>
        </p:txBody>
      </p:sp>
    </p:spTree>
    <p:extLst>
      <p:ext uri="{BB962C8B-B14F-4D97-AF65-F5344CB8AC3E}">
        <p14:creationId xmlns:p14="http://schemas.microsoft.com/office/powerpoint/2010/main" val="190934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_SimpleOrang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D2F4F874-EB9C-F146-83CC-79344F7B51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b="0" i="0">
                <a:latin typeface="Roboto Slab" pitchFamily="2" charset="0"/>
                <a:ea typeface="Roboto Slab" pitchFamily="2" charset="0"/>
              </a:defRPr>
            </a:lvl1pPr>
          </a:lstStyle>
          <a:p>
            <a:pPr lvl="0"/>
            <a:r>
              <a:rPr lang="en-GB" dirty="0"/>
              <a:t>Click to edit Master text styles</a:t>
            </a:r>
          </a:p>
          <a:p>
            <a:pPr lvl="1"/>
            <a:r>
              <a:rPr lang="en-GB" dirty="0"/>
              <a:t>Second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3CD3B-0B7E-9F43-AB10-3DFC78E76F5B}" type="slidenum">
              <a:rPr lang="en-US" smtClean="0"/>
              <a:t>‹#›</a:t>
            </a:fld>
            <a:endParaRPr lang="en-US"/>
          </a:p>
        </p:txBody>
      </p:sp>
      <p:sp>
        <p:nvSpPr>
          <p:cNvPr id="9" name="Doughnut 8">
            <a:extLst>
              <a:ext uri="{FF2B5EF4-FFF2-40B4-BE49-F238E27FC236}">
                <a16:creationId xmlns:a16="http://schemas.microsoft.com/office/drawing/2014/main" id="{17FF44BA-6141-4647-88FE-E34D50AACA10}"/>
              </a:ext>
            </a:extLst>
          </p:cNvPr>
          <p:cNvSpPr/>
          <p:nvPr userDrawn="1"/>
        </p:nvSpPr>
        <p:spPr>
          <a:xfrm>
            <a:off x="8208963" y="5967412"/>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4964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ext 2Col_SimpleOrang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289A84F-1C3C-C849-B29A-43A9BB2E1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1" i="0">
                <a:latin typeface="Brown-RegularItalic" pitchFamily="2" charset="77"/>
              </a:defRPr>
            </a:lvl1pPr>
          </a:lstStyle>
          <a:p>
            <a:r>
              <a:rPr lang="en-GB" dirty="0"/>
              <a:t>Click to edit Master title style</a:t>
            </a:r>
            <a:endParaRPr lang="en-US" dirty="0"/>
          </a:p>
        </p:txBody>
      </p:sp>
      <p:sp>
        <p:nvSpPr>
          <p:cNvPr id="3" name="Content Placeholder 2"/>
          <p:cNvSpPr>
            <a:spLocks noGrp="1"/>
          </p:cNvSpPr>
          <p:nvPr>
            <p:ph sz="half" idx="1"/>
          </p:nvPr>
        </p:nvSpPr>
        <p:spPr>
          <a:xfrm>
            <a:off x="684212" y="2420936"/>
            <a:ext cx="3579813" cy="3816352"/>
          </a:xfrm>
        </p:spPr>
        <p:txBody>
          <a:bodyPr/>
          <a:lstStyle>
            <a:lvl1pPr>
              <a:defRPr b="0" i="0">
                <a:latin typeface="Roboto Slab" pitchFamily="2" charset="0"/>
                <a:ea typeface="Roboto Slab" pitchFamily="2" charset="0"/>
              </a:defRPr>
            </a:lvl1pPr>
            <a:lvl2pPr marL="144000" indent="-457200">
              <a:spcAft>
                <a:spcPts val="600"/>
              </a:spcAft>
              <a:defRPr b="0" i="0">
                <a:latin typeface="Roboto Slab Light" pitchFamily="2" charset="0"/>
                <a:ea typeface="Roboto Slab Light" pitchFamily="2" charset="0"/>
              </a:defRPr>
            </a:lvl2pPr>
            <a:lvl3pPr marL="144000" indent="-457200">
              <a:spcAft>
                <a:spcPts val="600"/>
              </a:spcAft>
              <a:defRPr b="0" i="0">
                <a:latin typeface="Brown-RegularItalic" pitchFamily="2" charset="77"/>
              </a:defRPr>
            </a:lvl3pPr>
            <a:lvl4pPr marL="144000" indent="-457200">
              <a:spcAft>
                <a:spcPts val="600"/>
              </a:spcAft>
              <a:defRPr b="0" i="0">
                <a:latin typeface="Brown-RegularItalic" pitchFamily="2" charset="77"/>
              </a:defRPr>
            </a:lvl4pPr>
            <a:lvl5pPr marL="144000" indent="-457200">
              <a:spcAft>
                <a:spcPts val="600"/>
              </a:spcAft>
              <a:defRPr b="0" i="0">
                <a:latin typeface="Brown-RegularItalic" pitchFamily="2" charset="77"/>
              </a:defRPr>
            </a:lvl5pPr>
          </a:lstStyle>
          <a:p>
            <a:pPr lvl="0"/>
            <a:r>
              <a:rPr lang="en-GB" dirty="0"/>
              <a:t>Click to edit Master text styles</a:t>
            </a:r>
          </a:p>
          <a:p>
            <a:pPr lvl="1"/>
            <a:r>
              <a:rPr lang="en-GB" dirty="0"/>
              <a:t>Second level</a:t>
            </a:r>
            <a:endParaRPr lang="en-US" dirty="0"/>
          </a:p>
        </p:txBody>
      </p:sp>
      <p:sp>
        <p:nvSpPr>
          <p:cNvPr id="4" name="Content Placeholder 3"/>
          <p:cNvSpPr>
            <a:spLocks noGrp="1"/>
          </p:cNvSpPr>
          <p:nvPr>
            <p:ph sz="half" idx="2"/>
          </p:nvPr>
        </p:nvSpPr>
        <p:spPr>
          <a:xfrm>
            <a:off x="4629150" y="2420937"/>
            <a:ext cx="3579813" cy="3816351"/>
          </a:xfrm>
        </p:spPr>
        <p:txBody>
          <a:bodyPr/>
          <a:lstStyle>
            <a:lvl1pPr>
              <a:defRPr b="0" i="0">
                <a:latin typeface="Roboto Slab" pitchFamily="2" charset="0"/>
                <a:ea typeface="Roboto Slab" pitchFamily="2" charset="0"/>
              </a:defRPr>
            </a:lvl1pPr>
            <a:lvl2pPr>
              <a:defRPr b="0" i="0">
                <a:latin typeface="Roboto Slab Light" pitchFamily="2" charset="0"/>
                <a:ea typeface="Roboto Slab Light" pitchFamily="2" charset="0"/>
              </a:defRPr>
            </a:lvl2pPr>
            <a:lvl3pPr>
              <a:defRPr b="0" i="0">
                <a:latin typeface="Brown-RegularItalic" pitchFamily="2" charset="77"/>
              </a:defRPr>
            </a:lvl3pPr>
            <a:lvl4pPr>
              <a:defRPr b="0" i="0">
                <a:latin typeface="Brown-RegularItalic" pitchFamily="2" charset="77"/>
              </a:defRPr>
            </a:lvl4pPr>
            <a:lvl5pPr>
              <a:defRPr b="0" i="0">
                <a:latin typeface="Brown-RegularItalic" pitchFamily="2" charset="77"/>
              </a:defRPr>
            </a:lvl5pPr>
          </a:lstStyle>
          <a:p>
            <a:pPr lvl="0"/>
            <a:r>
              <a:rPr lang="en-GB" dirty="0"/>
              <a:t>Click to edit Master text styles</a:t>
            </a:r>
          </a:p>
          <a:p>
            <a:pPr lvl="1"/>
            <a:r>
              <a:rPr lang="en-GB" dirty="0"/>
              <a:t>Second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3CD3B-0B7E-9F43-AB10-3DFC78E76F5B}" type="slidenum">
              <a:rPr lang="en-US" smtClean="0"/>
              <a:t>‹#›</a:t>
            </a:fld>
            <a:endParaRPr lang="en-US"/>
          </a:p>
        </p:txBody>
      </p:sp>
      <p:sp>
        <p:nvSpPr>
          <p:cNvPr id="9" name="Doughnut 8">
            <a:extLst>
              <a:ext uri="{FF2B5EF4-FFF2-40B4-BE49-F238E27FC236}">
                <a16:creationId xmlns:a16="http://schemas.microsoft.com/office/drawing/2014/main" id="{13F22FF7-9E4E-A741-980B-8BFF6ED94259}"/>
              </a:ext>
            </a:extLst>
          </p:cNvPr>
          <p:cNvSpPr/>
          <p:nvPr userDrawn="1"/>
        </p:nvSpPr>
        <p:spPr>
          <a:xfrm>
            <a:off x="8208963" y="5967412"/>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7963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_SimpleTeal">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9266CA0-0607-3944-ACAF-CF90E45B5F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b="0" i="0">
                <a:latin typeface="Roboto Slab" pitchFamily="2" charset="0"/>
                <a:ea typeface="Roboto Slab" pitchFamily="2" charset="0"/>
              </a:defRPr>
            </a:lvl1pPr>
          </a:lstStyle>
          <a:p>
            <a:pPr lvl="0"/>
            <a:r>
              <a:rPr lang="en-GB" dirty="0"/>
              <a:t>Click to edit Master text styles</a:t>
            </a:r>
          </a:p>
          <a:p>
            <a:pPr lvl="1"/>
            <a:r>
              <a:rPr lang="en-GB" dirty="0"/>
              <a:t>Second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3CD3B-0B7E-9F43-AB10-3DFC78E76F5B}" type="slidenum">
              <a:rPr lang="en-US" smtClean="0"/>
              <a:t>‹#›</a:t>
            </a:fld>
            <a:endParaRPr lang="en-US"/>
          </a:p>
        </p:txBody>
      </p:sp>
      <p:sp>
        <p:nvSpPr>
          <p:cNvPr id="9" name="Doughnut 8">
            <a:extLst>
              <a:ext uri="{FF2B5EF4-FFF2-40B4-BE49-F238E27FC236}">
                <a16:creationId xmlns:a16="http://schemas.microsoft.com/office/drawing/2014/main" id="{17FF44BA-6141-4647-88FE-E34D50AACA10}"/>
              </a:ext>
            </a:extLst>
          </p:cNvPr>
          <p:cNvSpPr/>
          <p:nvPr userDrawn="1"/>
        </p:nvSpPr>
        <p:spPr>
          <a:xfrm>
            <a:off x="8208963" y="5967412"/>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81934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Final_Thankyou">
    <p:spTree>
      <p:nvGrpSpPr>
        <p:cNvPr id="1" name=""/>
        <p:cNvGrpSpPr/>
        <p:nvPr/>
      </p:nvGrpSpPr>
      <p:grpSpPr>
        <a:xfrm>
          <a:off x="0" y="0"/>
          <a:ext cx="0" cy="0"/>
          <a:chOff x="0" y="0"/>
          <a:chExt cx="0" cy="0"/>
        </a:xfrm>
      </p:grpSpPr>
      <p:pic>
        <p:nvPicPr>
          <p:cNvPr id="6" name="Picture 5" descr="A picture containing drawing, device&#10;&#10;Description automatically generated">
            <a:extLst>
              <a:ext uri="{FF2B5EF4-FFF2-40B4-BE49-F238E27FC236}">
                <a16:creationId xmlns:a16="http://schemas.microsoft.com/office/drawing/2014/main" id="{8C31DBF2-E778-D349-8D0C-A895AB5ABC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31912" y="765175"/>
            <a:ext cx="5040313" cy="2663825"/>
          </a:xfrm>
        </p:spPr>
        <p:txBody>
          <a:bodyPr anchor="b"/>
          <a:lstStyle>
            <a:lvl1pPr algn="l">
              <a:defRPr sz="3000"/>
            </a:lvl1pPr>
          </a:lstStyle>
          <a:p>
            <a:r>
              <a:rPr lang="en-GB" dirty="0"/>
              <a:t>Thank you</a:t>
            </a:r>
            <a:endParaRPr lang="en-US" dirty="0"/>
          </a:p>
        </p:txBody>
      </p:sp>
      <p:sp>
        <p:nvSpPr>
          <p:cNvPr id="3" name="Subtitle 2"/>
          <p:cNvSpPr>
            <a:spLocks noGrp="1"/>
          </p:cNvSpPr>
          <p:nvPr>
            <p:ph type="subTitle" idx="1" hasCustomPrompt="1"/>
          </p:nvPr>
        </p:nvSpPr>
        <p:spPr>
          <a:xfrm>
            <a:off x="1331912" y="4980214"/>
            <a:ext cx="5040313" cy="1257071"/>
          </a:xfrm>
        </p:spPr>
        <p:txBody>
          <a:bodyPr>
            <a:normAutofit/>
          </a:bodyPr>
          <a:lstStyle>
            <a:lvl1pPr marL="0" indent="0" algn="l">
              <a:buNone/>
              <a:defRPr lang="en-GB" sz="1200" b="0" i="0" smtClean="0">
                <a:solidFill>
                  <a:srgbClr val="EF811B"/>
                </a:solidFill>
                <a:effectLst/>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0" dirty="0">
                <a:solidFill>
                  <a:srgbClr val="EF7F1A"/>
                </a:solidFill>
              </a:rPr>
              <a:t>Charlie Waller Trust</a:t>
            </a:r>
          </a:p>
          <a:p>
            <a:r>
              <a:rPr lang="en-GB" dirty="0">
                <a:solidFill>
                  <a:srgbClr val="FFFFFF"/>
                </a:solidFill>
              </a:rPr>
              <a:t>First Floor, Rear Office </a:t>
            </a:r>
            <a:r>
              <a:rPr lang="en-GB" dirty="0">
                <a:solidFill>
                  <a:srgbClr val="EF7F1A"/>
                </a:solidFill>
              </a:rPr>
              <a:t>•</a:t>
            </a:r>
            <a:r>
              <a:rPr lang="en-GB" dirty="0">
                <a:solidFill>
                  <a:srgbClr val="FFFFFF"/>
                </a:solidFill>
              </a:rPr>
              <a:t> 32 High Street</a:t>
            </a:r>
            <a:br>
              <a:rPr lang="en-GB" dirty="0">
                <a:solidFill>
                  <a:srgbClr val="FFFFFF"/>
                </a:solidFill>
              </a:rPr>
            </a:br>
            <a:r>
              <a:rPr lang="en-GB" dirty="0">
                <a:solidFill>
                  <a:srgbClr val="FFFFFF"/>
                </a:solidFill>
              </a:rPr>
              <a:t>Thatcham </a:t>
            </a:r>
            <a:r>
              <a:rPr lang="en-GB" dirty="0">
                <a:solidFill>
                  <a:srgbClr val="EF7F1A"/>
                </a:solidFill>
              </a:rPr>
              <a:t>•</a:t>
            </a:r>
            <a:r>
              <a:rPr lang="en-GB" dirty="0">
                <a:solidFill>
                  <a:srgbClr val="FFFFFF"/>
                </a:solidFill>
              </a:rPr>
              <a:t> Berkshire RG19 3JD</a:t>
            </a:r>
          </a:p>
          <a:p>
            <a:r>
              <a:rPr lang="en-GB" dirty="0">
                <a:solidFill>
                  <a:srgbClr val="FFFFFF"/>
                </a:solidFill>
              </a:rPr>
              <a:t>01635 869754 </a:t>
            </a:r>
            <a:r>
              <a:rPr lang="en-GB" dirty="0">
                <a:solidFill>
                  <a:srgbClr val="EF7F1A"/>
                </a:solidFill>
              </a:rPr>
              <a:t>•</a:t>
            </a:r>
            <a:r>
              <a:rPr lang="en-GB" dirty="0">
                <a:solidFill>
                  <a:srgbClr val="FFFFFF"/>
                </a:solidFill>
              </a:rPr>
              <a:t> </a:t>
            </a:r>
            <a:r>
              <a:rPr lang="en-GB" dirty="0" err="1">
                <a:solidFill>
                  <a:srgbClr val="FFFFFF"/>
                </a:solidFill>
              </a:rPr>
              <a:t>admin@charliewaller.org</a:t>
            </a:r>
            <a:endParaRPr lang="en-GB" dirty="0">
              <a:solidFill>
                <a:srgbClr val="FFFFFF"/>
              </a:solidFill>
            </a:endParaRPr>
          </a:p>
        </p:txBody>
      </p:sp>
      <p:sp>
        <p:nvSpPr>
          <p:cNvPr id="5" name="Footer Placeholder 4"/>
          <p:cNvSpPr>
            <a:spLocks noGrp="1"/>
          </p:cNvSpPr>
          <p:nvPr>
            <p:ph type="ftr" sz="quarter" idx="11"/>
          </p:nvPr>
        </p:nvSpPr>
        <p:spPr>
          <a:xfrm>
            <a:off x="1331911" y="6237287"/>
            <a:ext cx="2438401" cy="269875"/>
          </a:xfrm>
        </p:spPr>
        <p:txBody>
          <a:bodyPr/>
          <a:lstStyle>
            <a:lvl1pPr>
              <a:defRPr sz="1200" b="1" i="0" baseline="0">
                <a:solidFill>
                  <a:srgbClr val="EF811B"/>
                </a:solidFill>
                <a:latin typeface="Brown-RegularItalic" pitchFamily="2" charset="77"/>
              </a:defRPr>
            </a:lvl1pPr>
          </a:lstStyle>
          <a:p>
            <a:endParaRPr lang="en-US" dirty="0"/>
          </a:p>
        </p:txBody>
      </p:sp>
      <p:sp>
        <p:nvSpPr>
          <p:cNvPr id="10" name="Footer Placeholder 4">
            <a:extLst>
              <a:ext uri="{FF2B5EF4-FFF2-40B4-BE49-F238E27FC236}">
                <a16:creationId xmlns:a16="http://schemas.microsoft.com/office/drawing/2014/main" id="{34D152FF-FF2B-244A-B63C-688B3E62070C}"/>
              </a:ext>
            </a:extLst>
          </p:cNvPr>
          <p:cNvSpPr txBox="1">
            <a:spLocks/>
          </p:cNvSpPr>
          <p:nvPr userDrawn="1"/>
        </p:nvSpPr>
        <p:spPr>
          <a:xfrm>
            <a:off x="6244997" y="6237285"/>
            <a:ext cx="2438401" cy="269875"/>
          </a:xfrm>
          <a:prstGeom prst="rect">
            <a:avLst/>
          </a:prstGeom>
        </p:spPr>
        <p:txBody>
          <a:bodyPr vert="horz" lIns="0" tIns="0" rIns="0" bIns="0" rtlCol="0" anchor="b" anchorCtr="0"/>
          <a:lstStyle>
            <a:defPPr>
              <a:defRPr lang="en-US"/>
            </a:defPPr>
            <a:lvl1pPr marL="0" algn="l" defTabSz="457200" rtl="0" eaLnBrk="1" latinLnBrk="0" hangingPunct="1">
              <a:defRPr sz="1200" b="1" i="0" kern="1200" baseline="0">
                <a:solidFill>
                  <a:srgbClr val="EF811B"/>
                </a:solidFill>
                <a:latin typeface="Brown-RegularItalic"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b="0" i="0" kern="1200" baseline="0" dirty="0">
                <a:solidFill>
                  <a:schemeClr val="bg1"/>
                </a:solidFill>
                <a:effectLst/>
                <a:latin typeface="Roboto Slab Light" pitchFamily="2" charset="0"/>
                <a:ea typeface="Roboto Slab Light" pitchFamily="2" charset="0"/>
                <a:cs typeface="+mn-cs"/>
              </a:rPr>
              <a:t>Registered charity number 1109984</a:t>
            </a:r>
          </a:p>
        </p:txBody>
      </p:sp>
    </p:spTree>
    <p:extLst>
      <p:ext uri="{BB962C8B-B14F-4D97-AF65-F5344CB8AC3E}">
        <p14:creationId xmlns:p14="http://schemas.microsoft.com/office/powerpoint/2010/main" val="285893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pic>
        <p:nvPicPr>
          <p:cNvPr id="6" name="Picture 5" descr="A picture containing drawing, device&#10;&#10;Description automatically generated">
            <a:extLst>
              <a:ext uri="{FF2B5EF4-FFF2-40B4-BE49-F238E27FC236}">
                <a16:creationId xmlns:a16="http://schemas.microsoft.com/office/drawing/2014/main" id="{8C31DBF2-E778-D349-8D0C-A895AB5ABC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9ECDE4D7-D954-B949-8936-507D149BBF12}"/>
              </a:ext>
            </a:extLst>
          </p:cNvPr>
          <p:cNvSpPr>
            <a:spLocks noGrp="1"/>
          </p:cNvSpPr>
          <p:nvPr>
            <p:ph type="ctrTitle"/>
          </p:nvPr>
        </p:nvSpPr>
        <p:spPr>
          <a:xfrm>
            <a:off x="1331912" y="765175"/>
            <a:ext cx="5040313" cy="2663825"/>
          </a:xfrm>
        </p:spPr>
        <p:txBody>
          <a:bodyPr anchor="b"/>
          <a:lstStyle>
            <a:lvl1pPr algn="l">
              <a:defRPr sz="3000" b="1" i="0">
                <a:latin typeface="Brown-RegularItalic" pitchFamily="2" charset="77"/>
              </a:defRPr>
            </a:lvl1pPr>
          </a:lstStyle>
          <a:p>
            <a:r>
              <a:rPr lang="en-GB" dirty="0"/>
              <a:t>Click to edit Master title style</a:t>
            </a:r>
            <a:endParaRPr lang="en-US" dirty="0"/>
          </a:p>
        </p:txBody>
      </p:sp>
      <p:sp>
        <p:nvSpPr>
          <p:cNvPr id="8" name="Subtitle 2">
            <a:extLst>
              <a:ext uri="{FF2B5EF4-FFF2-40B4-BE49-F238E27FC236}">
                <a16:creationId xmlns:a16="http://schemas.microsoft.com/office/drawing/2014/main" id="{6DC15DBD-DA52-D747-AD0E-1EA408B8A1A2}"/>
              </a:ext>
            </a:extLst>
          </p:cNvPr>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Slide Number Placeholder 5">
            <a:extLst>
              <a:ext uri="{FF2B5EF4-FFF2-40B4-BE49-F238E27FC236}">
                <a16:creationId xmlns:a16="http://schemas.microsoft.com/office/drawing/2014/main" id="{7961FF7C-D46A-A145-A5BF-8A8B09245BE6}"/>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rgbClr val="EF811B"/>
                </a:solidFill>
                <a:latin typeface="Brown-RegularItalic" pitchFamily="2" charset="77"/>
              </a:defRPr>
            </a:lvl1pPr>
          </a:lstStyle>
          <a:p>
            <a:fld id="{7C23CD3B-0B7E-9F43-AB10-3DFC78E76F5B}" type="slidenum">
              <a:rPr lang="en-US" smtClean="0"/>
              <a:pPr/>
              <a:t>‹#›</a:t>
            </a:fld>
            <a:endParaRPr lang="en-US" dirty="0"/>
          </a:p>
        </p:txBody>
      </p:sp>
      <p:sp>
        <p:nvSpPr>
          <p:cNvPr id="11" name="Doughnut 10">
            <a:extLst>
              <a:ext uri="{FF2B5EF4-FFF2-40B4-BE49-F238E27FC236}">
                <a16:creationId xmlns:a16="http://schemas.microsoft.com/office/drawing/2014/main" id="{9126220B-2F31-304E-AA33-23822DC93133}"/>
              </a:ext>
            </a:extLst>
          </p:cNvPr>
          <p:cNvSpPr/>
          <p:nvPr userDrawn="1"/>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84584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107504" y="3243926"/>
            <a:ext cx="8928992" cy="2273306"/>
          </a:xfr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sz="5400" baseline="0">
                <a:solidFill>
                  <a:srgbClr val="49AA43"/>
                </a:solidFill>
              </a:defRPr>
            </a:lvl1pPr>
          </a:lstStyle>
          <a:p>
            <a:r>
              <a:rPr lang="en-US" altLang="en-US"/>
              <a:t>Click to edit Master title style</a:t>
            </a:r>
            <a:endParaRPr lang="en-GB" altLang="en-US" dirty="0"/>
          </a:p>
        </p:txBody>
      </p:sp>
    </p:spTree>
    <p:extLst>
      <p:ext uri="{BB962C8B-B14F-4D97-AF65-F5344CB8AC3E}">
        <p14:creationId xmlns:p14="http://schemas.microsoft.com/office/powerpoint/2010/main" val="383969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Section_Teal">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8A560D82-2380-8447-ADA5-39600CBA79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latin typeface="Brown-RegularItalic" pitchFamily="2" charset="77"/>
              </a:defRPr>
            </a:lvl1pPr>
          </a:lstStyle>
          <a:p>
            <a:r>
              <a:rPr lang="en-GB" dirty="0"/>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US" dirty="0"/>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rgbClr val="EF811B"/>
                </a:solidFill>
                <a:latin typeface="Brown-RegularItalic" pitchFamily="2" charset="77"/>
              </a:defRPr>
            </a:lvl1pPr>
          </a:lstStyle>
          <a:p>
            <a:fld id="{7C23CD3B-0B7E-9F43-AB10-3DFC78E76F5B}" type="slidenum">
              <a:rPr lang="en-US" smtClean="0"/>
              <a:pPr/>
              <a:t>‹#›</a:t>
            </a:fld>
            <a:endParaRPr lang="en-US" dirty="0"/>
          </a:p>
        </p:txBody>
      </p:sp>
      <p:sp>
        <p:nvSpPr>
          <p:cNvPr id="11" name="Doughnut 10">
            <a:extLst>
              <a:ext uri="{FF2B5EF4-FFF2-40B4-BE49-F238E27FC236}">
                <a16:creationId xmlns:a16="http://schemas.microsoft.com/office/drawing/2014/main" id="{8EDBCD7C-D4C5-0141-BE7E-3E1A5007AF7C}"/>
              </a:ext>
            </a:extLst>
          </p:cNvPr>
          <p:cNvSpPr/>
          <p:nvPr userDrawn="1"/>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6090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Section_Orange">
    <p:spTree>
      <p:nvGrpSpPr>
        <p:cNvPr id="1" name=""/>
        <p:cNvGrpSpPr/>
        <p:nvPr/>
      </p:nvGrpSpPr>
      <p:grpSpPr>
        <a:xfrm>
          <a:off x="0" y="0"/>
          <a:ext cx="0" cy="0"/>
          <a:chOff x="0" y="0"/>
          <a:chExt cx="0" cy="0"/>
        </a:xfrm>
      </p:grpSpPr>
      <p:pic>
        <p:nvPicPr>
          <p:cNvPr id="5" name="Picture 4" descr="A picture containing drawing, food&#10;&#10;Description automatically generated">
            <a:extLst>
              <a:ext uri="{FF2B5EF4-FFF2-40B4-BE49-F238E27FC236}">
                <a16:creationId xmlns:a16="http://schemas.microsoft.com/office/drawing/2014/main" id="{44F6A417-BFAD-BF46-83DE-70CA33FA00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GB" dirty="0"/>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US" dirty="0"/>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7C23CD3B-0B7E-9F43-AB10-3DFC78E76F5B}" type="slidenum">
              <a:rPr lang="en-US" smtClean="0"/>
              <a:pPr/>
              <a:t>‹#›</a:t>
            </a:fld>
            <a:endParaRPr lang="en-US" dirty="0"/>
          </a:p>
        </p:txBody>
      </p:sp>
      <p:sp>
        <p:nvSpPr>
          <p:cNvPr id="11" name="Doughnut 10">
            <a:extLst>
              <a:ext uri="{FF2B5EF4-FFF2-40B4-BE49-F238E27FC236}">
                <a16:creationId xmlns:a16="http://schemas.microsoft.com/office/drawing/2014/main" id="{8EDBCD7C-D4C5-0141-BE7E-3E1A5007AF7C}"/>
              </a:ext>
            </a:extLst>
          </p:cNvPr>
          <p:cNvSpPr/>
          <p:nvPr userDrawn="1"/>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3427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Section_Blue">
    <p:spTree>
      <p:nvGrpSpPr>
        <p:cNvPr id="1" name=""/>
        <p:cNvGrpSpPr/>
        <p:nvPr/>
      </p:nvGrpSpPr>
      <p:grpSpPr>
        <a:xfrm>
          <a:off x="0" y="0"/>
          <a:ext cx="0" cy="0"/>
          <a:chOff x="0" y="0"/>
          <a:chExt cx="0" cy="0"/>
        </a:xfrm>
      </p:grpSpPr>
      <p:pic>
        <p:nvPicPr>
          <p:cNvPr id="6" name="Picture 5" descr="A picture containing device&#10;&#10;Description automatically generated">
            <a:extLst>
              <a:ext uri="{FF2B5EF4-FFF2-40B4-BE49-F238E27FC236}">
                <a16:creationId xmlns:a16="http://schemas.microsoft.com/office/drawing/2014/main" id="{1A963A61-F056-0B49-8378-503986F083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GB" dirty="0"/>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US" dirty="0"/>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7C23CD3B-0B7E-9F43-AB10-3DFC78E76F5B}" type="slidenum">
              <a:rPr lang="en-US" smtClean="0"/>
              <a:pPr/>
              <a:t>‹#›</a:t>
            </a:fld>
            <a:endParaRPr lang="en-US" dirty="0"/>
          </a:p>
        </p:txBody>
      </p:sp>
      <p:sp>
        <p:nvSpPr>
          <p:cNvPr id="11" name="Doughnut 10">
            <a:extLst>
              <a:ext uri="{FF2B5EF4-FFF2-40B4-BE49-F238E27FC236}">
                <a16:creationId xmlns:a16="http://schemas.microsoft.com/office/drawing/2014/main" id="{8EDBCD7C-D4C5-0141-BE7E-3E1A5007AF7C}"/>
              </a:ext>
            </a:extLst>
          </p:cNvPr>
          <p:cNvSpPr/>
          <p:nvPr userDrawn="1"/>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9979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Section_Green">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7EAFB47-539C-6B46-81A0-0C477A72A4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GB" dirty="0"/>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US" dirty="0"/>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7C23CD3B-0B7E-9F43-AB10-3DFC78E76F5B}" type="slidenum">
              <a:rPr lang="en-US" smtClean="0"/>
              <a:pPr/>
              <a:t>‹#›</a:t>
            </a:fld>
            <a:endParaRPr lang="en-US" dirty="0"/>
          </a:p>
        </p:txBody>
      </p:sp>
      <p:sp>
        <p:nvSpPr>
          <p:cNvPr id="11" name="Doughnut 10">
            <a:extLst>
              <a:ext uri="{FF2B5EF4-FFF2-40B4-BE49-F238E27FC236}">
                <a16:creationId xmlns:a16="http://schemas.microsoft.com/office/drawing/2014/main" id="{8EDBCD7C-D4C5-0141-BE7E-3E1A5007AF7C}"/>
              </a:ext>
            </a:extLst>
          </p:cNvPr>
          <p:cNvSpPr/>
          <p:nvPr userDrawn="1"/>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3236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over/Section_Lilac">
    <p:spTree>
      <p:nvGrpSpPr>
        <p:cNvPr id="1" name=""/>
        <p:cNvGrpSpPr/>
        <p:nvPr/>
      </p:nvGrpSpPr>
      <p:grpSpPr>
        <a:xfrm>
          <a:off x="0" y="0"/>
          <a:ext cx="0" cy="0"/>
          <a:chOff x="0" y="0"/>
          <a:chExt cx="0" cy="0"/>
        </a:xfrm>
      </p:grpSpPr>
      <p:pic>
        <p:nvPicPr>
          <p:cNvPr id="6" name="Picture 5" descr="A picture containing drawing, device&#10;&#10;Description automatically generated">
            <a:extLst>
              <a:ext uri="{FF2B5EF4-FFF2-40B4-BE49-F238E27FC236}">
                <a16:creationId xmlns:a16="http://schemas.microsoft.com/office/drawing/2014/main" id="{F0A69D7D-3B91-E549-8AF4-0DB964544D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GB" dirty="0"/>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US" dirty="0"/>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7C23CD3B-0B7E-9F43-AB10-3DFC78E76F5B}" type="slidenum">
              <a:rPr lang="en-US" smtClean="0"/>
              <a:pPr/>
              <a:t>‹#›</a:t>
            </a:fld>
            <a:endParaRPr lang="en-US" dirty="0"/>
          </a:p>
        </p:txBody>
      </p:sp>
      <p:sp>
        <p:nvSpPr>
          <p:cNvPr id="11" name="Doughnut 10">
            <a:extLst>
              <a:ext uri="{FF2B5EF4-FFF2-40B4-BE49-F238E27FC236}">
                <a16:creationId xmlns:a16="http://schemas.microsoft.com/office/drawing/2014/main" id="{8EDBCD7C-D4C5-0141-BE7E-3E1A5007AF7C}"/>
              </a:ext>
            </a:extLst>
          </p:cNvPr>
          <p:cNvSpPr/>
          <p:nvPr userDrawn="1"/>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26170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Section_Lime">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5AD79B1D-A52D-4045-9EAD-F055EB5BA4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GB" dirty="0"/>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US" dirty="0"/>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7C23CD3B-0B7E-9F43-AB10-3DFC78E76F5B}" type="slidenum">
              <a:rPr lang="en-US" smtClean="0"/>
              <a:pPr/>
              <a:t>‹#›</a:t>
            </a:fld>
            <a:endParaRPr lang="en-US" dirty="0"/>
          </a:p>
        </p:txBody>
      </p:sp>
      <p:sp>
        <p:nvSpPr>
          <p:cNvPr id="11" name="Doughnut 10">
            <a:extLst>
              <a:ext uri="{FF2B5EF4-FFF2-40B4-BE49-F238E27FC236}">
                <a16:creationId xmlns:a16="http://schemas.microsoft.com/office/drawing/2014/main" id="{8EDBCD7C-D4C5-0141-BE7E-3E1A5007AF7C}"/>
              </a:ext>
            </a:extLst>
          </p:cNvPr>
          <p:cNvSpPr/>
          <p:nvPr userDrawn="1"/>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457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Section_Pink">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90D1A0EF-1045-6C4A-AFD7-0617454229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GB" dirty="0"/>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US" dirty="0"/>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7C23CD3B-0B7E-9F43-AB10-3DFC78E76F5B}" type="slidenum">
              <a:rPr lang="en-US" smtClean="0"/>
              <a:pPr/>
              <a:t>‹#›</a:t>
            </a:fld>
            <a:endParaRPr lang="en-US" dirty="0"/>
          </a:p>
        </p:txBody>
      </p:sp>
      <p:sp>
        <p:nvSpPr>
          <p:cNvPr id="11" name="Doughnut 10">
            <a:extLst>
              <a:ext uri="{FF2B5EF4-FFF2-40B4-BE49-F238E27FC236}">
                <a16:creationId xmlns:a16="http://schemas.microsoft.com/office/drawing/2014/main" id="{8EDBCD7C-D4C5-0141-BE7E-3E1A5007AF7C}"/>
              </a:ext>
            </a:extLst>
          </p:cNvPr>
          <p:cNvSpPr/>
          <p:nvPr userDrawn="1"/>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726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_Teal">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ED7EA680-B51F-6E41-A52C-4298190DAB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684212" y="2420937"/>
            <a:ext cx="5688013" cy="3816351"/>
          </a:xfrm>
        </p:spPr>
        <p:txBody>
          <a:bodyPr/>
          <a:lstStyle>
            <a:lvl1pPr>
              <a:defRPr b="0" i="0">
                <a:solidFill>
                  <a:schemeClr val="bg1"/>
                </a:solidFill>
                <a:latin typeface="Roboto Slab" pitchFamily="2" charset="0"/>
                <a:ea typeface="Roboto Slab"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p>
            <a:fld id="{7C23CD3B-0B7E-9F43-AB10-3DFC78E76F5B}" type="slidenum">
              <a:rPr lang="en-US" smtClean="0"/>
              <a:t>‹#›</a:t>
            </a:fld>
            <a:endParaRPr lang="en-US"/>
          </a:p>
        </p:txBody>
      </p:sp>
      <p:sp>
        <p:nvSpPr>
          <p:cNvPr id="12" name="Doughnut 11">
            <a:extLst>
              <a:ext uri="{FF2B5EF4-FFF2-40B4-BE49-F238E27FC236}">
                <a16:creationId xmlns:a16="http://schemas.microsoft.com/office/drawing/2014/main" id="{18A0205B-9C48-6A47-BB05-0215B14E8627}"/>
              </a:ext>
            </a:extLst>
          </p:cNvPr>
          <p:cNvSpPr/>
          <p:nvPr userDrawn="1"/>
        </p:nvSpPr>
        <p:spPr>
          <a:xfrm>
            <a:off x="8208963" y="5967412"/>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678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2" y="765175"/>
            <a:ext cx="5688013" cy="1655762"/>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684212" y="2420937"/>
            <a:ext cx="7524751" cy="3816351"/>
          </a:xfrm>
          <a:prstGeom prst="rect">
            <a:avLst/>
          </a:prstGeom>
        </p:spPr>
        <p:txBody>
          <a:bodyPr vert="horz" lIns="0" tIns="0" rIns="0" bIns="0" rtlCol="0">
            <a:normAutofit/>
          </a:bodyPr>
          <a:lstStyle/>
          <a:p>
            <a:pPr lvl="0"/>
            <a:r>
              <a:rPr lang="en-GB" dirty="0"/>
              <a:t>Click to edit Master text styles</a:t>
            </a:r>
          </a:p>
          <a:p>
            <a:pPr lvl="1"/>
            <a:r>
              <a:rPr lang="en-GB" dirty="0"/>
              <a:t>Second level</a:t>
            </a:r>
            <a:endParaRPr lang="en-US" dirty="0"/>
          </a:p>
        </p:txBody>
      </p:sp>
      <p:sp>
        <p:nvSpPr>
          <p:cNvPr id="5" name="Footer Placeholder 4"/>
          <p:cNvSpPr>
            <a:spLocks noGrp="1"/>
          </p:cNvSpPr>
          <p:nvPr>
            <p:ph type="ftr" sz="quarter" idx="3"/>
          </p:nvPr>
        </p:nvSpPr>
        <p:spPr>
          <a:xfrm>
            <a:off x="684213" y="6237287"/>
            <a:ext cx="3086100" cy="269875"/>
          </a:xfrm>
          <a:prstGeom prst="rect">
            <a:avLst/>
          </a:prstGeom>
        </p:spPr>
        <p:txBody>
          <a:bodyPr vert="horz" lIns="0" tIns="0" rIns="0" bIns="0" rtlCol="0" anchor="b" anchorCtr="0"/>
          <a:lstStyle>
            <a:lvl1pPr algn="l">
              <a:defRPr sz="800" b="0" i="0">
                <a:solidFill>
                  <a:srgbClr val="005E84"/>
                </a:solidFill>
                <a:latin typeface="BROWN-LIGHT" pitchFamily="2" charset="77"/>
              </a:defRPr>
            </a:lvl1pPr>
          </a:lstStyle>
          <a:p>
            <a:endParaRPr lang="en-US" dirty="0"/>
          </a:p>
        </p:txBody>
      </p:sp>
      <p:sp>
        <p:nvSpPr>
          <p:cNvPr id="6" name="Slide Number Placeholder 5"/>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rgbClr val="EF811B"/>
                </a:solidFill>
                <a:latin typeface="Brown-RegularItalic" pitchFamily="2" charset="77"/>
              </a:defRPr>
            </a:lvl1pPr>
          </a:lstStyle>
          <a:p>
            <a:fld id="{7C23CD3B-0B7E-9F43-AB10-3DFC78E76F5B}" type="slidenum">
              <a:rPr lang="en-US" smtClean="0"/>
              <a:pPr/>
              <a:t>‹#›</a:t>
            </a:fld>
            <a:endParaRPr lang="en-US" dirty="0"/>
          </a:p>
        </p:txBody>
      </p:sp>
      <p:sp>
        <p:nvSpPr>
          <p:cNvPr id="14" name="Doughnut 13">
            <a:extLst>
              <a:ext uri="{FF2B5EF4-FFF2-40B4-BE49-F238E27FC236}">
                <a16:creationId xmlns:a16="http://schemas.microsoft.com/office/drawing/2014/main" id="{8053CFB4-0282-FC47-9A5D-60F19FB383A5}"/>
              </a:ext>
            </a:extLst>
          </p:cNvPr>
          <p:cNvSpPr/>
          <p:nvPr userDrawn="1"/>
        </p:nvSpPr>
        <p:spPr>
          <a:xfrm>
            <a:off x="8208963" y="5967413"/>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082136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5" r:id="rId4"/>
    <p:sldLayoutId id="2147483676" r:id="rId5"/>
    <p:sldLayoutId id="2147483677" r:id="rId6"/>
    <p:sldLayoutId id="2147483678" r:id="rId7"/>
    <p:sldLayoutId id="2147483679" r:id="rId8"/>
    <p:sldLayoutId id="2147483681" r:id="rId9"/>
    <p:sldLayoutId id="2147483662" r:id="rId10"/>
    <p:sldLayoutId id="2147483664" r:id="rId11"/>
    <p:sldLayoutId id="2147483674" r:id="rId12"/>
    <p:sldLayoutId id="2147483680" r:id="rId13"/>
    <p:sldLayoutId id="2147483684" r:id="rId14"/>
    <p:sldLayoutId id="2147483685" r:id="rId15"/>
  </p:sldLayoutIdLst>
  <p:hf hdr="0" ftr="0" dt="0"/>
  <p:txStyles>
    <p:titleStyle>
      <a:lvl1pPr algn="l" defTabSz="914400" rtl="0" eaLnBrk="1" latinLnBrk="0" hangingPunct="1">
        <a:lnSpc>
          <a:spcPct val="90000"/>
        </a:lnSpc>
        <a:spcBef>
          <a:spcPct val="0"/>
        </a:spcBef>
        <a:buNone/>
        <a:defRPr sz="3000" b="1" i="0" kern="1200" baseline="0">
          <a:solidFill>
            <a:srgbClr val="EF811B"/>
          </a:solidFill>
          <a:latin typeface="Brown-RegularItalic" pitchFamily="2" charset="77"/>
          <a:ea typeface="+mj-ea"/>
          <a:cs typeface="+mj-cs"/>
        </a:defRPr>
      </a:lvl1pPr>
    </p:titleStyle>
    <p:bodyStyle>
      <a:lvl1pPr marL="0" indent="0" algn="l" defTabSz="720000" rtl="0" eaLnBrk="1" latinLnBrk="0" hangingPunct="1">
        <a:lnSpc>
          <a:spcPct val="100000"/>
        </a:lnSpc>
        <a:spcBef>
          <a:spcPts val="0"/>
        </a:spcBef>
        <a:spcAft>
          <a:spcPts val="600"/>
        </a:spcAft>
        <a:buFontTx/>
        <a:buNone/>
        <a:defRPr sz="2100" b="0" i="0" kern="1200" baseline="0">
          <a:solidFill>
            <a:srgbClr val="005E84"/>
          </a:solidFill>
          <a:latin typeface="Roboto Slab Light" pitchFamily="2" charset="0"/>
          <a:ea typeface="Roboto Slab Light" pitchFamily="2" charset="0"/>
          <a:cs typeface="+mn-cs"/>
        </a:defRPr>
      </a:lvl1pPr>
      <a:lvl2pPr marL="144000" indent="-457200" algn="l" defTabSz="720000" rtl="0" eaLnBrk="1" latinLnBrk="0" hangingPunct="1">
        <a:lnSpc>
          <a:spcPct val="100000"/>
        </a:lnSpc>
        <a:spcBef>
          <a:spcPts val="0"/>
        </a:spcBef>
        <a:spcAft>
          <a:spcPts val="600"/>
        </a:spcAft>
        <a:buFont typeface="Arial" panose="020B0604020202020204" pitchFamily="34" charset="0"/>
        <a:buChar char="•"/>
        <a:defRPr sz="2100" b="0" i="0" kern="1200" baseline="0">
          <a:solidFill>
            <a:srgbClr val="005E84"/>
          </a:solidFill>
          <a:latin typeface="Roboto Slab Light" pitchFamily="2" charset="0"/>
          <a:ea typeface="Roboto Slab Light" pitchFamily="2" charset="0"/>
          <a:cs typeface="+mn-cs"/>
        </a:defRPr>
      </a:lvl2pPr>
      <a:lvl3pPr marL="11430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3pPr>
      <a:lvl4pPr marL="16002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4pPr>
      <a:lvl5pPr marL="20574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p15:clr>
            <a:srgbClr val="F26B43"/>
          </p15:clr>
        </p15:guide>
        <p15:guide id="2" pos="4014">
          <p15:clr>
            <a:srgbClr val="F26B43"/>
          </p15:clr>
        </p15:guide>
        <p15:guide id="3" pos="5511">
          <p15:clr>
            <a:srgbClr val="F26B43"/>
          </p15:clr>
        </p15:guide>
        <p15:guide id="4" pos="5171">
          <p15:clr>
            <a:srgbClr val="F26B43"/>
          </p15:clr>
        </p15:guide>
        <p15:guide id="6" pos="431">
          <p15:clr>
            <a:srgbClr val="F26B43"/>
          </p15:clr>
        </p15:guide>
        <p15:guide id="7" orient="horz" pos="278">
          <p15:clr>
            <a:srgbClr val="F26B43"/>
          </p15:clr>
        </p15:guide>
        <p15:guide id="8" orient="horz" pos="3929">
          <p15:clr>
            <a:srgbClr val="F26B43"/>
          </p15:clr>
        </p15:guide>
        <p15:guide id="9" orient="horz" pos="482">
          <p15:clr>
            <a:srgbClr val="F26B43"/>
          </p15:clr>
        </p15:guide>
        <p15:guide id="10" pos="839">
          <p15:clr>
            <a:srgbClr val="F26B43"/>
          </p15:clr>
        </p15:guide>
        <p15:guide id="11"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youngminds.org.uk/noharmdone" TargetMode="External"/><Relationship Id="rId1" Type="http://schemas.openxmlformats.org/officeDocument/2006/relationships/slideLayout" Target="../slideLayouts/slideLayout9.xml"/><Relationship Id="rId5" Type="http://schemas.openxmlformats.org/officeDocument/2006/relationships/hyperlink" Target="https://charliewaller.org/information/managing-difficult-feelings/help-for-parents-worried-about-children-self-harming" TargetMode="Externa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hyperlink" Target="https://www.amazon.co.uk/What-Kids-When-Nothing-Seems/dp/113834463X/ref=tmm_pap_swatch_0?_encoding=UTF8&amp;qid=1620377996&amp;sr=1-1" TargetMode="External"/><Relationship Id="rId3" Type="http://schemas.openxmlformats.org/officeDocument/2006/relationships/image" Target="../media/image43.gif"/><Relationship Id="rId7"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hyperlink" Target="https://www.emotionfocusedfamilytherapy.org/#:~:text=Emotion-Focused%20Family%20Therapy%20Influenced%20by%20the%20theory%20and,their%20loved%20one%E2%80%99s%20recovery%20from%20mental%20health%20issue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40.xml.rels><?xml version="1.0" encoding="UTF-8" standalone="yes"?>
<Relationships xmlns="http://schemas.openxmlformats.org/package/2006/relationships"><Relationship Id="rId3" Type="http://schemas.openxmlformats.org/officeDocument/2006/relationships/hyperlink" Target="https://stayingsafe.net/sites/default/files/BlankSafetyPlan.pdf" TargetMode="External"/><Relationship Id="rId2" Type="http://schemas.openxmlformats.org/officeDocument/2006/relationships/image" Target="../media/image53.jpeg"/><Relationship Id="rId1" Type="http://schemas.openxmlformats.org/officeDocument/2006/relationships/slideLayout" Target="../slideLayouts/slideLayout9.xml"/><Relationship Id="rId6" Type="http://schemas.openxmlformats.org/officeDocument/2006/relationships/hyperlink" Target="https://www.sussexpartnership.nhs.uk/east-sussex-spoa" TargetMode="External"/><Relationship Id="rId5" Type="http://schemas.openxmlformats.org/officeDocument/2006/relationships/hyperlink" Target="https://calmharm.co.uk/" TargetMode="External"/><Relationship Id="rId4" Type="http://schemas.openxmlformats.org/officeDocument/2006/relationships/hyperlink" Target="https://www.papyrus-uk.org/wp-content/uploads/2018/09/HOPEBOX-resource.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www.selfharm.co.uk/" TargetMode="External"/><Relationship Id="rId2" Type="http://schemas.openxmlformats.org/officeDocument/2006/relationships/hyperlink" Target="https://charliewaller.org/information/managing-difficult-feelings/help-for-young-people-worried-about-self-harm" TargetMode="External"/><Relationship Id="rId1" Type="http://schemas.openxmlformats.org/officeDocument/2006/relationships/slideLayout" Target="../slideLayouts/slideLayout9.xml"/><Relationship Id="rId5" Type="http://schemas.openxmlformats.org/officeDocument/2006/relationships/hyperlink" Target="https://www.amazon.co.uk/Can-Tell-You-About-Self-Harm/dp/1785924281/ref=pd_lpo_sbs_14_img_1?_encoding=UTF8&amp;psc=1&amp;refRID=Q69XFDX9GBJ6VE34N74J" TargetMode="External"/><Relationship Id="rId4" Type="http://schemas.openxmlformats.org/officeDocument/2006/relationships/hyperlink" Target="https://www.nhs.uk/apps-library/calm-har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routledge.com/Cutting-Down-A-CBT-workbook-for-treating-young-people-who-self-harm/Taylor-Simic-Schmidt/p/book/9780415624534" TargetMode="External"/><Relationship Id="rId7" Type="http://schemas.openxmlformats.org/officeDocument/2006/relationships/hyperlink" Target="https://www.amazon.co.uk/What-Kids-When-Nothing-Seems-ebook/dp/B084H2SZVH/ref=sr_1_1?dchild=1&amp;keywords=Adele+Lafrance&amp;qid=1620376103&amp;s=digital-text&amp;sr=1-1" TargetMode="External"/><Relationship Id="rId2" Type="http://schemas.openxmlformats.org/officeDocument/2006/relationships/hyperlink" Target="https://charliewaller.org/information/managing-difficult-feelings/help-for-parents-worried-about-children-self-harming" TargetMode="External"/><Relationship Id="rId1" Type="http://schemas.openxmlformats.org/officeDocument/2006/relationships/slideLayout" Target="../slideLayouts/slideLayout9.xml"/><Relationship Id="rId6" Type="http://schemas.openxmlformats.org/officeDocument/2006/relationships/hyperlink" Target="https://www.amazon.co.uk/gp/product/1626251886/ref=ppx_yo_dt_b_asin_title_o09_s00?ie=UTF8&amp;psc=1" TargetMode="External"/><Relationship Id="rId5" Type="http://schemas.openxmlformats.org/officeDocument/2006/relationships/hyperlink" Target="https://www.amazon.co.uk/Can-Tell-You-About-Self-Harm/dp/1785924281/ref=pd_lpo_sbs_14_img_1?_encoding=UTF8&amp;psc=1&amp;refRID=Q69XFDX9GBJ6VE34N74J" TargetMode="External"/><Relationship Id="rId4" Type="http://schemas.openxmlformats.org/officeDocument/2006/relationships/hyperlink" Target="https://www.amazon.co.uk/Self-Harm-Eating-Disorders-Schools-Knightsmith/dp/184905584X"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charliewaller.org/resources"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jpeg"/></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8168-1A3E-B740-A86A-BE0A84744D96}"/>
              </a:ext>
            </a:extLst>
          </p:cNvPr>
          <p:cNvSpPr>
            <a:spLocks noGrp="1"/>
          </p:cNvSpPr>
          <p:nvPr>
            <p:ph type="ctrTitle"/>
          </p:nvPr>
        </p:nvSpPr>
        <p:spPr>
          <a:xfrm>
            <a:off x="1331912" y="2653847"/>
            <a:ext cx="5040313" cy="775108"/>
          </a:xfrm>
        </p:spPr>
        <p:txBody>
          <a:bodyPr/>
          <a:lstStyle/>
          <a:p>
            <a:r>
              <a:rPr lang="en-GB" sz="3200" dirty="0">
                <a:latin typeface="Brown-RegularItalic" pitchFamily="2" charset="77"/>
              </a:rPr>
              <a:t>Parent Session</a:t>
            </a:r>
            <a:br>
              <a:rPr lang="en-GB" sz="3200" dirty="0">
                <a:latin typeface="Brown-RegularItalic" pitchFamily="2" charset="77"/>
              </a:rPr>
            </a:br>
            <a:r>
              <a:rPr lang="en-GB" sz="3200" dirty="0">
                <a:latin typeface="Brown-RegularItalic" pitchFamily="2" charset="77"/>
              </a:rPr>
              <a:t>Self Harm </a:t>
            </a:r>
            <a:endParaRPr lang="en-US" dirty="0">
              <a:latin typeface="Brown-RegularItalic" pitchFamily="2" charset="77"/>
            </a:endParaRPr>
          </a:p>
        </p:txBody>
      </p:sp>
      <p:sp>
        <p:nvSpPr>
          <p:cNvPr id="3" name="Subtitle 2">
            <a:extLst>
              <a:ext uri="{FF2B5EF4-FFF2-40B4-BE49-F238E27FC236}">
                <a16:creationId xmlns:a16="http://schemas.microsoft.com/office/drawing/2014/main" id="{2819D0F8-5F49-3B4B-80E3-B0E55E328131}"/>
              </a:ext>
            </a:extLst>
          </p:cNvPr>
          <p:cNvSpPr>
            <a:spLocks noGrp="1"/>
          </p:cNvSpPr>
          <p:nvPr>
            <p:ph type="subTitle" idx="1"/>
          </p:nvPr>
        </p:nvSpPr>
        <p:spPr>
          <a:xfrm>
            <a:off x="1331913" y="3823062"/>
            <a:ext cx="5040313" cy="1822040"/>
          </a:xfrm>
        </p:spPr>
        <p:txBody>
          <a:bodyPr>
            <a:normAutofit/>
          </a:bodyPr>
          <a:lstStyle/>
          <a:p>
            <a:r>
              <a:rPr lang="en-US" sz="2000" dirty="0"/>
              <a:t>Jenny Langley</a:t>
            </a:r>
            <a:br>
              <a:rPr lang="en-US" sz="2000" dirty="0"/>
            </a:br>
            <a:r>
              <a:rPr lang="en-US" sz="2000" dirty="0">
                <a:solidFill>
                  <a:srgbClr val="EF811B"/>
                </a:solidFill>
              </a:rPr>
              <a:t>jenny.langley@charliewaller.org</a:t>
            </a:r>
          </a:p>
        </p:txBody>
      </p:sp>
      <p:sp>
        <p:nvSpPr>
          <p:cNvPr id="5" name="Footer Placeholder 4">
            <a:extLst>
              <a:ext uri="{FF2B5EF4-FFF2-40B4-BE49-F238E27FC236}">
                <a16:creationId xmlns:a16="http://schemas.microsoft.com/office/drawing/2014/main" id="{6AA7A5E2-A80D-C348-9F64-B249CE1BBFF1}"/>
              </a:ext>
            </a:extLst>
          </p:cNvPr>
          <p:cNvSpPr>
            <a:spLocks noGrp="1"/>
          </p:cNvSpPr>
          <p:nvPr>
            <p:ph type="ftr" sz="quarter" idx="11"/>
          </p:nvPr>
        </p:nvSpPr>
        <p:spPr/>
        <p:txBody>
          <a:bodyPr/>
          <a:lstStyle/>
          <a:p>
            <a:r>
              <a:rPr lang="en-US" dirty="0" err="1"/>
              <a:t>charliewaller.org</a:t>
            </a:r>
            <a:endParaRPr lang="en-US" dirty="0"/>
          </a:p>
        </p:txBody>
      </p:sp>
    </p:spTree>
    <p:extLst>
      <p:ext uri="{BB962C8B-B14F-4D97-AF65-F5344CB8AC3E}">
        <p14:creationId xmlns:p14="http://schemas.microsoft.com/office/powerpoint/2010/main" val="422972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le 1"/>
          <p:cNvSpPr>
            <a:spLocks noGrp="1"/>
          </p:cNvSpPr>
          <p:nvPr>
            <p:ph type="title"/>
          </p:nvPr>
        </p:nvSpPr>
        <p:spPr>
          <a:xfrm>
            <a:off x="179512" y="0"/>
            <a:ext cx="8229600" cy="1143000"/>
          </a:xfrm>
        </p:spPr>
        <p:txBody>
          <a:bodyPr>
            <a:normAutofit/>
          </a:bodyPr>
          <a:lstStyle/>
          <a:p>
            <a:pPr>
              <a:lnSpc>
                <a:spcPct val="110000"/>
              </a:lnSpc>
              <a:defRPr/>
            </a:pPr>
            <a:br>
              <a:rPr lang="en-GB" altLang="en-US" sz="2669" b="1" dirty="0">
                <a:latin typeface="Arial" pitchFamily="34" charset="0"/>
              </a:rPr>
            </a:br>
            <a:r>
              <a:rPr lang="en-GB" altLang="en-US" sz="2800" dirty="0">
                <a:latin typeface="BROWN-LIGHT"/>
              </a:rPr>
              <a:t>Why do young people self harm?</a:t>
            </a:r>
            <a:endParaRPr lang="en-GB" altLang="en-US" sz="2669" b="1" dirty="0">
              <a:latin typeface="Arial" pitchFamily="34" charset="0"/>
            </a:endParaRPr>
          </a:p>
        </p:txBody>
      </p:sp>
      <p:sp>
        <p:nvSpPr>
          <p:cNvPr id="22531" name="Content Placeholder 2"/>
          <p:cNvSpPr>
            <a:spLocks noGrp="1"/>
          </p:cNvSpPr>
          <p:nvPr>
            <p:ph idx="1"/>
          </p:nvPr>
        </p:nvSpPr>
        <p:spPr>
          <a:xfrm>
            <a:off x="207219" y="1052736"/>
            <a:ext cx="6749237" cy="4898802"/>
          </a:xfrm>
        </p:spPr>
        <p:txBody>
          <a:bodyPr>
            <a:normAutofit fontScale="92500"/>
          </a:bodyPr>
          <a:lstStyle/>
          <a:p>
            <a:pPr eaLnBrk="1" hangingPunct="1">
              <a:buClr>
                <a:schemeClr val="tx1">
                  <a:lumMod val="95000"/>
                  <a:lumOff val="5000"/>
                </a:schemeClr>
              </a:buClr>
              <a:defRPr/>
            </a:pPr>
            <a:r>
              <a:rPr lang="en-GB" sz="2000" dirty="0">
                <a:latin typeface="Roboto Slab Light"/>
                <a:cs typeface="Calibri" panose="020F0502020204030204" pitchFamily="34" charset="0"/>
              </a:rPr>
              <a:t>Bullying or conflict </a:t>
            </a:r>
          </a:p>
          <a:p>
            <a:pPr eaLnBrk="1" hangingPunct="1">
              <a:buClr>
                <a:schemeClr val="tx1">
                  <a:lumMod val="95000"/>
                  <a:lumOff val="5000"/>
                </a:schemeClr>
              </a:buClr>
              <a:defRPr/>
            </a:pPr>
            <a:r>
              <a:rPr lang="en-GB" sz="2000" dirty="0">
                <a:latin typeface="Roboto Slab Light"/>
                <a:cs typeface="Calibri" panose="020F0502020204030204" pitchFamily="34" charset="0"/>
              </a:rPr>
              <a:t>Bereavement, parents’ divorce </a:t>
            </a:r>
          </a:p>
          <a:p>
            <a:pPr eaLnBrk="1" hangingPunct="1">
              <a:buClr>
                <a:schemeClr val="tx1">
                  <a:lumMod val="95000"/>
                  <a:lumOff val="5000"/>
                </a:schemeClr>
              </a:buClr>
              <a:defRPr/>
            </a:pPr>
            <a:r>
              <a:rPr lang="en-GB" sz="2000" dirty="0">
                <a:latin typeface="Roboto Slab Light"/>
                <a:cs typeface="Calibri" panose="020F0502020204030204" pitchFamily="34" charset="0"/>
              </a:rPr>
              <a:t>Traumatic experiences, physical/sexual or emotional abuse</a:t>
            </a:r>
          </a:p>
          <a:p>
            <a:pPr eaLnBrk="1" hangingPunct="1">
              <a:buClr>
                <a:schemeClr val="tx1">
                  <a:lumMod val="95000"/>
                  <a:lumOff val="5000"/>
                </a:schemeClr>
              </a:buClr>
              <a:defRPr/>
            </a:pPr>
            <a:r>
              <a:rPr lang="en-GB" sz="2000" dirty="0">
                <a:latin typeface="Roboto Slab Light"/>
                <a:cs typeface="Calibri" panose="020F0502020204030204" pitchFamily="34" charset="0"/>
              </a:rPr>
              <a:t>Being in the criminal justice system</a:t>
            </a:r>
          </a:p>
          <a:p>
            <a:pPr eaLnBrk="1" hangingPunct="1">
              <a:buClr>
                <a:schemeClr val="tx1">
                  <a:lumMod val="95000"/>
                  <a:lumOff val="5000"/>
                </a:schemeClr>
              </a:buClr>
              <a:defRPr/>
            </a:pPr>
            <a:r>
              <a:rPr lang="en-US" sz="2000" dirty="0">
                <a:latin typeface="Roboto Slab Light"/>
                <a:cs typeface="Calibri" panose="020F0502020204030204" pitchFamily="34" charset="0"/>
              </a:rPr>
              <a:t>Feeling rejected, poor self image, </a:t>
            </a:r>
            <a:r>
              <a:rPr lang="en-GB" sz="2000" dirty="0">
                <a:latin typeface="Roboto Slab Light"/>
                <a:cs typeface="Calibri" panose="020F0502020204030204" pitchFamily="34" charset="0"/>
              </a:rPr>
              <a:t>self-blame</a:t>
            </a:r>
            <a:r>
              <a:rPr lang="en-AU" sz="2000" dirty="0">
                <a:latin typeface="Roboto Slab Light"/>
                <a:cs typeface="Calibri" panose="020F0502020204030204" pitchFamily="34" charset="0"/>
              </a:rPr>
              <a:t> and punishment</a:t>
            </a:r>
            <a:endParaRPr lang="en-GB" sz="2000" dirty="0">
              <a:latin typeface="Roboto Slab Light"/>
              <a:cs typeface="Calibri" panose="020F0502020204030204" pitchFamily="34" charset="0"/>
            </a:endParaRPr>
          </a:p>
          <a:p>
            <a:pPr eaLnBrk="1" hangingPunct="1">
              <a:buClr>
                <a:schemeClr val="tx1">
                  <a:lumMod val="95000"/>
                  <a:lumOff val="5000"/>
                </a:schemeClr>
              </a:buClr>
              <a:defRPr/>
            </a:pPr>
            <a:r>
              <a:rPr lang="en-GB" sz="2000" dirty="0">
                <a:latin typeface="Roboto Slab Light"/>
                <a:cs typeface="Calibri" panose="020F0502020204030204" pitchFamily="34" charset="0"/>
              </a:rPr>
              <a:t>To </a:t>
            </a:r>
            <a:r>
              <a:rPr lang="en-AU" sz="2000" dirty="0">
                <a:latin typeface="Roboto Slab Light"/>
                <a:cs typeface="Calibri" panose="020F0502020204030204" pitchFamily="34" charset="0"/>
              </a:rPr>
              <a:t>feel something, to exert control or manage suicidal thoughts</a:t>
            </a:r>
            <a:endParaRPr lang="en-US" sz="2000" dirty="0">
              <a:latin typeface="Roboto Slab Light"/>
              <a:cs typeface="Calibri" panose="020F0502020204030204" pitchFamily="34" charset="0"/>
            </a:endParaRPr>
          </a:p>
          <a:p>
            <a:pPr eaLnBrk="1" hangingPunct="1">
              <a:buClr>
                <a:schemeClr val="tx1">
                  <a:lumMod val="95000"/>
                  <a:lumOff val="5000"/>
                </a:schemeClr>
              </a:buClr>
              <a:defRPr/>
            </a:pPr>
            <a:r>
              <a:rPr lang="en-US" sz="2000" dirty="0">
                <a:latin typeface="Roboto Slab Light"/>
                <a:cs typeface="Calibri" panose="020F0502020204030204" pitchFamily="34" charset="0"/>
              </a:rPr>
              <a:t>Alcohol and drug misuse</a:t>
            </a:r>
          </a:p>
          <a:p>
            <a:pPr eaLnBrk="1" hangingPunct="1">
              <a:buClr>
                <a:schemeClr val="tx1">
                  <a:lumMod val="95000"/>
                  <a:lumOff val="5000"/>
                </a:schemeClr>
              </a:buClr>
              <a:defRPr/>
            </a:pPr>
            <a:r>
              <a:rPr lang="en-US" sz="2000" dirty="0">
                <a:latin typeface="Roboto Slab Light"/>
                <a:cs typeface="Calibri" panose="020F0502020204030204" pitchFamily="34" charset="0"/>
              </a:rPr>
              <a:t>Pressure to do well at school</a:t>
            </a:r>
          </a:p>
          <a:p>
            <a:pPr eaLnBrk="1" hangingPunct="1">
              <a:buClr>
                <a:schemeClr val="tx1">
                  <a:lumMod val="95000"/>
                  <a:lumOff val="5000"/>
                </a:schemeClr>
              </a:buClr>
              <a:defRPr/>
            </a:pPr>
            <a:r>
              <a:rPr lang="en-US" sz="2000" dirty="0">
                <a:latin typeface="Roboto Slab Light"/>
                <a:cs typeface="Calibri" panose="020F0502020204030204" pitchFamily="34" charset="0"/>
              </a:rPr>
              <a:t>Have a learning disability</a:t>
            </a:r>
          </a:p>
          <a:p>
            <a:pPr eaLnBrk="1" hangingPunct="1">
              <a:buClr>
                <a:schemeClr val="tx1">
                  <a:lumMod val="95000"/>
                  <a:lumOff val="5000"/>
                </a:schemeClr>
              </a:buClr>
              <a:defRPr/>
            </a:pPr>
            <a:r>
              <a:rPr lang="en-GB" sz="2000" dirty="0">
                <a:latin typeface="Roboto Slab Light"/>
                <a:cs typeface="Calibri" panose="020F0502020204030204" pitchFamily="34" charset="0"/>
              </a:rPr>
              <a:t>Problems to do with race, culture or religion</a:t>
            </a:r>
            <a:endParaRPr lang="en-US" sz="2000" dirty="0">
              <a:latin typeface="Roboto Slab Light"/>
              <a:cs typeface="Calibri" panose="020F0502020204030204" pitchFamily="34" charset="0"/>
            </a:endParaRPr>
          </a:p>
          <a:p>
            <a:pPr eaLnBrk="1" hangingPunct="1">
              <a:buClr>
                <a:schemeClr val="tx1">
                  <a:lumMod val="95000"/>
                  <a:lumOff val="5000"/>
                </a:schemeClr>
              </a:buClr>
              <a:defRPr/>
            </a:pPr>
            <a:r>
              <a:rPr lang="en-US" sz="2000" dirty="0">
                <a:latin typeface="Roboto Slab Light"/>
                <a:cs typeface="Calibri" panose="020F0502020204030204" pitchFamily="34" charset="0"/>
              </a:rPr>
              <a:t>Unwanted pregnancy or concerns about sexuality</a:t>
            </a:r>
          </a:p>
          <a:p>
            <a:pPr eaLnBrk="1" hangingPunct="1">
              <a:buClr>
                <a:schemeClr val="tx1">
                  <a:lumMod val="95000"/>
                  <a:lumOff val="5000"/>
                </a:schemeClr>
              </a:buClr>
              <a:defRPr/>
            </a:pPr>
            <a:r>
              <a:rPr lang="en-GB" sz="2000" dirty="0">
                <a:latin typeface="Roboto Slab Light"/>
                <a:cs typeface="Calibri" panose="020F0502020204030204" pitchFamily="34" charset="0"/>
              </a:rPr>
              <a:t>Being part of a normalising culture of behaviour</a:t>
            </a:r>
            <a:r>
              <a:rPr lang="en-GB" sz="2000" b="1" dirty="0">
                <a:latin typeface="Roboto Slab Light"/>
                <a:cs typeface="Calibri" panose="020F0502020204030204" pitchFamily="34" charset="0"/>
              </a:rPr>
              <a:t>, </a:t>
            </a:r>
            <a:r>
              <a:rPr lang="en-GB" sz="2000" dirty="0">
                <a:latin typeface="Roboto Slab Light"/>
                <a:cs typeface="Calibri" panose="020F0502020204030204" pitchFamily="34" charset="0"/>
              </a:rPr>
              <a:t>may also  be influenced by media and peer groups</a:t>
            </a:r>
          </a:p>
          <a:p>
            <a:pPr eaLnBrk="1" hangingPunct="1">
              <a:buClr>
                <a:schemeClr val="tx1">
                  <a:lumMod val="95000"/>
                  <a:lumOff val="5000"/>
                </a:schemeClr>
              </a:buClr>
              <a:buFont typeface="Wingdings" pitchFamily="2" charset="2"/>
              <a:buChar char="§"/>
              <a:defRPr/>
            </a:pPr>
            <a:endParaRPr lang="en-AU" sz="1668" dirty="0">
              <a:solidFill>
                <a:schemeClr val="tx1">
                  <a:lumMod val="95000"/>
                  <a:lumOff val="5000"/>
                </a:schemeClr>
              </a:solidFill>
              <a:latin typeface="Arial" pitchFamily="34" charset="0"/>
            </a:endParaRPr>
          </a:p>
          <a:p>
            <a:pPr eaLnBrk="1" hangingPunct="1">
              <a:lnSpc>
                <a:spcPct val="115000"/>
              </a:lnSpc>
              <a:buClr>
                <a:srgbClr val="5F5F5F"/>
              </a:buClr>
              <a:buFont typeface="Wingdings" pitchFamily="2" charset="2"/>
              <a:buChar char="§"/>
              <a:defRPr/>
            </a:pPr>
            <a:endParaRPr lang="en-GB" sz="1668" dirty="0"/>
          </a:p>
        </p:txBody>
      </p:sp>
      <p:sp>
        <p:nvSpPr>
          <p:cNvPr id="43013" name="Slide Number Placeholder 1"/>
          <p:cNvSpPr>
            <a:spLocks noGrp="1"/>
          </p:cNvSpPr>
          <p:nvPr>
            <p:ph type="sldNum" sz="quarter" idx="4294967295"/>
          </p:nvPr>
        </p:nvSpPr>
        <p:spPr bwMode="auto">
          <a:xfrm>
            <a:off x="7364413" y="5951538"/>
            <a:ext cx="1779587"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69">
                <a:solidFill>
                  <a:schemeClr val="tx1"/>
                </a:solidFill>
                <a:latin typeface="Arial Rounded MT Bold" pitchFamily="34" charset="0"/>
              </a:defRPr>
            </a:lvl1pPr>
            <a:lvl2pPr marL="619506" indent="-238271">
              <a:spcBef>
                <a:spcPct val="20000"/>
              </a:spcBef>
              <a:buFont typeface="Arial" panose="020B0604020202020204" pitchFamily="34" charset="0"/>
              <a:buChar char="–"/>
              <a:defRPr sz="2335">
                <a:solidFill>
                  <a:srgbClr val="49AA43"/>
                </a:solidFill>
                <a:latin typeface="Arial Rounded MT Bold" pitchFamily="34" charset="0"/>
              </a:defRPr>
            </a:lvl2pPr>
            <a:lvl3pPr marL="953086" indent="-190617">
              <a:spcBef>
                <a:spcPct val="20000"/>
              </a:spcBef>
              <a:buFont typeface="Arial" panose="020B0604020202020204" pitchFamily="34" charset="0"/>
              <a:buChar char="•"/>
              <a:defRPr sz="2001">
                <a:solidFill>
                  <a:schemeClr val="tx1"/>
                </a:solidFill>
                <a:latin typeface="Arial Rounded MT Bold" pitchFamily="34" charset="0"/>
              </a:defRPr>
            </a:lvl3pPr>
            <a:lvl4pPr marL="1334320" indent="-190617">
              <a:spcBef>
                <a:spcPct val="20000"/>
              </a:spcBef>
              <a:buFont typeface="Arial" panose="020B0604020202020204" pitchFamily="34" charset="0"/>
              <a:buChar char="–"/>
              <a:defRPr sz="1668">
                <a:solidFill>
                  <a:srgbClr val="49AA43"/>
                </a:solidFill>
                <a:latin typeface="Arial Rounded MT Bold" pitchFamily="34" charset="0"/>
              </a:defRPr>
            </a:lvl4pPr>
            <a:lvl5pPr marL="1715554" indent="-190617">
              <a:spcBef>
                <a:spcPct val="20000"/>
              </a:spcBef>
              <a:buFont typeface="Arial" panose="020B0604020202020204" pitchFamily="34" charset="0"/>
              <a:buChar char="»"/>
              <a:defRPr sz="1668">
                <a:solidFill>
                  <a:schemeClr val="tx1"/>
                </a:solidFill>
                <a:latin typeface="Arial Rounded MT Bold" pitchFamily="34" charset="0"/>
              </a:defRPr>
            </a:lvl5pPr>
            <a:lvl6pPr marL="2096789" indent="-190617" eaLnBrk="0" fontAlgn="base" hangingPunct="0">
              <a:spcBef>
                <a:spcPct val="20000"/>
              </a:spcBef>
              <a:spcAft>
                <a:spcPct val="0"/>
              </a:spcAft>
              <a:buFont typeface="Arial" panose="020B0604020202020204" pitchFamily="34" charset="0"/>
              <a:buChar char="»"/>
              <a:defRPr sz="1668">
                <a:solidFill>
                  <a:schemeClr val="tx1"/>
                </a:solidFill>
                <a:latin typeface="Arial Rounded MT Bold" pitchFamily="34" charset="0"/>
              </a:defRPr>
            </a:lvl6pPr>
            <a:lvl7pPr marL="2478023" indent="-190617" eaLnBrk="0" fontAlgn="base" hangingPunct="0">
              <a:spcBef>
                <a:spcPct val="20000"/>
              </a:spcBef>
              <a:spcAft>
                <a:spcPct val="0"/>
              </a:spcAft>
              <a:buFont typeface="Arial" panose="020B0604020202020204" pitchFamily="34" charset="0"/>
              <a:buChar char="»"/>
              <a:defRPr sz="1668">
                <a:solidFill>
                  <a:schemeClr val="tx1"/>
                </a:solidFill>
                <a:latin typeface="Arial Rounded MT Bold" pitchFamily="34" charset="0"/>
              </a:defRPr>
            </a:lvl7pPr>
            <a:lvl8pPr marL="2859258" indent="-190617" eaLnBrk="0" fontAlgn="base" hangingPunct="0">
              <a:spcBef>
                <a:spcPct val="20000"/>
              </a:spcBef>
              <a:spcAft>
                <a:spcPct val="0"/>
              </a:spcAft>
              <a:buFont typeface="Arial" panose="020B0604020202020204" pitchFamily="34" charset="0"/>
              <a:buChar char="»"/>
              <a:defRPr sz="1668">
                <a:solidFill>
                  <a:schemeClr val="tx1"/>
                </a:solidFill>
                <a:latin typeface="Arial Rounded MT Bold" pitchFamily="34" charset="0"/>
              </a:defRPr>
            </a:lvl8pPr>
            <a:lvl9pPr marL="3240491" indent="-190617" eaLnBrk="0" fontAlgn="base" hangingPunct="0">
              <a:spcBef>
                <a:spcPct val="20000"/>
              </a:spcBef>
              <a:spcAft>
                <a:spcPct val="0"/>
              </a:spcAft>
              <a:buFont typeface="Arial" panose="020B0604020202020204" pitchFamily="34" charset="0"/>
              <a:buChar char="»"/>
              <a:defRPr sz="1668">
                <a:solidFill>
                  <a:schemeClr val="tx1"/>
                </a:solidFill>
                <a:latin typeface="Arial Rounded MT Bold" pitchFamily="34" charset="0"/>
              </a:defRPr>
            </a:lvl9pPr>
          </a:lstStyle>
          <a:p>
            <a:pPr eaLnBrk="1" hangingPunct="1">
              <a:spcBef>
                <a:spcPct val="0"/>
              </a:spcBef>
              <a:buFontTx/>
              <a:buNone/>
            </a:pPr>
            <a:fld id="{C7CE7BB3-DE08-452C-892A-E894856ADB8E}" type="slidenum">
              <a:rPr lang="en-GB" altLang="en-US" sz="1501">
                <a:latin typeface="Arial" panose="020B0604020202020204" pitchFamily="34" charset="0"/>
              </a:rPr>
              <a:pPr eaLnBrk="1" hangingPunct="1">
                <a:spcBef>
                  <a:spcPct val="0"/>
                </a:spcBef>
                <a:buFontTx/>
                <a:buNone/>
              </a:pPr>
              <a:t>10</a:t>
            </a:fld>
            <a:endParaRPr lang="en-GB" altLang="en-US" sz="1501">
              <a:latin typeface="Arial" panose="020B0604020202020204" pitchFamily="34" charset="0"/>
            </a:endParaRPr>
          </a:p>
        </p:txBody>
      </p:sp>
      <p:sp>
        <p:nvSpPr>
          <p:cNvPr id="43014" name="Slide Number Placeholder 1"/>
          <p:cNvSpPr txBox="1">
            <a:spLocks noGrp="1"/>
          </p:cNvSpPr>
          <p:nvPr/>
        </p:nvSpPr>
        <p:spPr bwMode="auto">
          <a:xfrm>
            <a:off x="5952702" y="5942856"/>
            <a:ext cx="1779158" cy="24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Rounded MT Bold" pitchFamily="34" charset="0"/>
              </a:defRPr>
            </a:lvl1pPr>
            <a:lvl2pPr marL="742950" indent="-285750">
              <a:spcBef>
                <a:spcPct val="20000"/>
              </a:spcBef>
              <a:buFont typeface="Arial" panose="020B0604020202020204" pitchFamily="34" charset="0"/>
              <a:buChar char="–"/>
              <a:defRPr sz="2800">
                <a:solidFill>
                  <a:srgbClr val="49AA43"/>
                </a:solidFill>
                <a:latin typeface="Arial Rounded MT Bold" pitchFamily="34" charset="0"/>
              </a:defRPr>
            </a:lvl2pPr>
            <a:lvl3pPr marL="1143000" indent="-228600">
              <a:spcBef>
                <a:spcPct val="20000"/>
              </a:spcBef>
              <a:buFont typeface="Arial" panose="020B0604020202020204" pitchFamily="34" charset="0"/>
              <a:buChar char="•"/>
              <a:defRPr sz="2400">
                <a:solidFill>
                  <a:schemeClr val="tx1"/>
                </a:solidFill>
                <a:latin typeface="Arial Rounded MT Bold" pitchFamily="34" charset="0"/>
              </a:defRPr>
            </a:lvl3pPr>
            <a:lvl4pPr marL="1600200" indent="-228600">
              <a:spcBef>
                <a:spcPct val="20000"/>
              </a:spcBef>
              <a:buFont typeface="Arial" panose="020B0604020202020204" pitchFamily="34" charset="0"/>
              <a:buChar char="–"/>
              <a:defRPr sz="2000">
                <a:solidFill>
                  <a:srgbClr val="49AA43"/>
                </a:solidFill>
                <a:latin typeface="Arial Rounded MT Bold" pitchFamily="34" charset="0"/>
              </a:defRPr>
            </a:lvl4pPr>
            <a:lvl5pPr marL="2057400" indent="-228600">
              <a:spcBef>
                <a:spcPct val="20000"/>
              </a:spcBef>
              <a:buFont typeface="Arial" panose="020B0604020202020204" pitchFamily="34" charset="0"/>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itchFamily="34" charset="0"/>
              </a:defRPr>
            </a:lvl9pPr>
          </a:lstStyle>
          <a:p>
            <a:pPr eaLnBrk="1" hangingPunct="1">
              <a:spcBef>
                <a:spcPct val="0"/>
              </a:spcBef>
              <a:buFontTx/>
              <a:buNone/>
            </a:pPr>
            <a:endParaRPr lang="en-GB" altLang="en-US" sz="1501" dirty="0">
              <a:latin typeface="Arial" panose="020B0604020202020204" pitchFamily="34" charset="0"/>
            </a:endParaRPr>
          </a:p>
        </p:txBody>
      </p:sp>
      <p:sp>
        <p:nvSpPr>
          <p:cNvPr id="6" name="Rounded Rectangle 6">
            <a:extLst>
              <a:ext uri="{FF2B5EF4-FFF2-40B4-BE49-F238E27FC236}">
                <a16:creationId xmlns:a16="http://schemas.microsoft.com/office/drawing/2014/main" id="{0B23F8C8-E87A-4F7C-A5B7-030C3F61CED8}"/>
              </a:ext>
            </a:extLst>
          </p:cNvPr>
          <p:cNvSpPr/>
          <p:nvPr/>
        </p:nvSpPr>
        <p:spPr>
          <a:xfrm>
            <a:off x="4294312" y="906462"/>
            <a:ext cx="1779158" cy="1594768"/>
          </a:xfrm>
          <a:prstGeom prst="wedgeEllipseCallout">
            <a:avLst>
              <a:gd name="adj1" fmla="val 44546"/>
              <a:gd name="adj2" fmla="val 55342"/>
            </a:avLst>
          </a:prstGeom>
          <a:solidFill>
            <a:schemeClr val="accent2"/>
          </a:solidFill>
          <a:ln>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1" dirty="0">
                <a:solidFill>
                  <a:schemeClr val="bg1"/>
                </a:solidFill>
                <a:latin typeface="Roboto Slab Light"/>
              </a:rPr>
              <a:t>Low self esteem</a:t>
            </a:r>
          </a:p>
        </p:txBody>
      </p:sp>
      <p:sp>
        <p:nvSpPr>
          <p:cNvPr id="7" name="Rounded Rectangle 6">
            <a:extLst>
              <a:ext uri="{FF2B5EF4-FFF2-40B4-BE49-F238E27FC236}">
                <a16:creationId xmlns:a16="http://schemas.microsoft.com/office/drawing/2014/main" id="{34032C07-2ED0-40FA-8F3C-168A14AC2123}"/>
              </a:ext>
            </a:extLst>
          </p:cNvPr>
          <p:cNvSpPr/>
          <p:nvPr/>
        </p:nvSpPr>
        <p:spPr>
          <a:xfrm>
            <a:off x="7017656" y="1052736"/>
            <a:ext cx="1779158" cy="1594768"/>
          </a:xfrm>
          <a:prstGeom prst="wedgeEllipseCallout">
            <a:avLst>
              <a:gd name="adj1" fmla="val 44546"/>
              <a:gd name="adj2" fmla="val 55342"/>
            </a:avLst>
          </a:prstGeom>
          <a:solidFill>
            <a:schemeClr val="accent2"/>
          </a:solidFill>
          <a:ln>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1" dirty="0">
                <a:solidFill>
                  <a:schemeClr val="bg1"/>
                </a:solidFill>
                <a:latin typeface="Roboto Slab Light"/>
              </a:rPr>
              <a:t>Poor body image</a:t>
            </a:r>
          </a:p>
        </p:txBody>
      </p:sp>
      <p:sp>
        <p:nvSpPr>
          <p:cNvPr id="8" name="Rounded Rectangle 6">
            <a:extLst>
              <a:ext uri="{FF2B5EF4-FFF2-40B4-BE49-F238E27FC236}">
                <a16:creationId xmlns:a16="http://schemas.microsoft.com/office/drawing/2014/main" id="{3246EE7D-BD17-478F-B828-3E1FE882EBF9}"/>
              </a:ext>
            </a:extLst>
          </p:cNvPr>
          <p:cNvSpPr/>
          <p:nvPr/>
        </p:nvSpPr>
        <p:spPr>
          <a:xfrm>
            <a:off x="5747001" y="2745544"/>
            <a:ext cx="1779158" cy="1594768"/>
          </a:xfrm>
          <a:prstGeom prst="wedgeEllipseCallout">
            <a:avLst>
              <a:gd name="adj1" fmla="val 44546"/>
              <a:gd name="adj2" fmla="val 55342"/>
            </a:avLst>
          </a:prstGeom>
          <a:solidFill>
            <a:schemeClr val="accent2"/>
          </a:solidFill>
          <a:ln>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1" dirty="0">
                <a:solidFill>
                  <a:schemeClr val="bg1"/>
                </a:solidFill>
                <a:latin typeface="Roboto Slab Light"/>
              </a:rPr>
              <a:t>Exam stress</a:t>
            </a:r>
          </a:p>
        </p:txBody>
      </p:sp>
      <p:sp>
        <p:nvSpPr>
          <p:cNvPr id="9" name="Rounded Rectangle 6">
            <a:extLst>
              <a:ext uri="{FF2B5EF4-FFF2-40B4-BE49-F238E27FC236}">
                <a16:creationId xmlns:a16="http://schemas.microsoft.com/office/drawing/2014/main" id="{FC24F4DF-CF0A-48F9-8164-66218AEC3638}"/>
              </a:ext>
            </a:extLst>
          </p:cNvPr>
          <p:cNvSpPr/>
          <p:nvPr/>
        </p:nvSpPr>
        <p:spPr>
          <a:xfrm>
            <a:off x="4388303" y="4584626"/>
            <a:ext cx="1779158" cy="1594768"/>
          </a:xfrm>
          <a:prstGeom prst="wedgeEllipseCallout">
            <a:avLst>
              <a:gd name="adj1" fmla="val 44546"/>
              <a:gd name="adj2" fmla="val 55342"/>
            </a:avLst>
          </a:prstGeom>
          <a:solidFill>
            <a:schemeClr val="accent2"/>
          </a:solidFill>
          <a:ln>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1" dirty="0">
                <a:solidFill>
                  <a:schemeClr val="bg1"/>
                </a:solidFill>
                <a:latin typeface="Roboto Slab Light"/>
              </a:rPr>
              <a:t>Peer pressure</a:t>
            </a:r>
          </a:p>
        </p:txBody>
      </p:sp>
      <p:sp>
        <p:nvSpPr>
          <p:cNvPr id="10" name="Rounded Rectangle 6">
            <a:extLst>
              <a:ext uri="{FF2B5EF4-FFF2-40B4-BE49-F238E27FC236}">
                <a16:creationId xmlns:a16="http://schemas.microsoft.com/office/drawing/2014/main" id="{247DE7CB-E138-447D-ADD7-D80071C1A9E5}"/>
              </a:ext>
            </a:extLst>
          </p:cNvPr>
          <p:cNvSpPr/>
          <p:nvPr/>
        </p:nvSpPr>
        <p:spPr>
          <a:xfrm>
            <a:off x="7157623" y="4706679"/>
            <a:ext cx="1779158" cy="1594768"/>
          </a:xfrm>
          <a:prstGeom prst="wedgeEllipseCallout">
            <a:avLst>
              <a:gd name="adj1" fmla="val 44546"/>
              <a:gd name="adj2" fmla="val 55342"/>
            </a:avLst>
          </a:prstGeom>
          <a:solidFill>
            <a:schemeClr val="accent2"/>
          </a:solidFill>
          <a:ln>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1" dirty="0">
                <a:solidFill>
                  <a:schemeClr val="bg1"/>
                </a:solidFill>
                <a:latin typeface="Roboto Slab Light"/>
              </a:rPr>
              <a:t>Peer rejection/ bullying</a:t>
            </a:r>
          </a:p>
        </p:txBody>
      </p:sp>
    </p:spTree>
    <p:extLst>
      <p:ext uri="{BB962C8B-B14F-4D97-AF65-F5344CB8AC3E}">
        <p14:creationId xmlns:p14="http://schemas.microsoft.com/office/powerpoint/2010/main" val="3183276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DC3D97D9-2BDE-4ECE-BFF7-0B7044448332}"/>
              </a:ext>
            </a:extLst>
          </p:cNvPr>
          <p:cNvSpPr/>
          <p:nvPr/>
        </p:nvSpPr>
        <p:spPr>
          <a:xfrm>
            <a:off x="524876" y="965721"/>
            <a:ext cx="2462075" cy="2376488"/>
          </a:xfrm>
          <a:prstGeom prst="wedgeEllipseCallout">
            <a:avLst>
              <a:gd name="adj1" fmla="val 44847"/>
              <a:gd name="adj2" fmla="val 40752"/>
            </a:avLst>
          </a:prstGeom>
          <a:solidFill>
            <a:schemeClr val="accent2"/>
          </a:solidFill>
          <a:ln w="317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GB" sz="2400" dirty="0">
                <a:solidFill>
                  <a:schemeClr val="bg1"/>
                </a:solidFill>
                <a:latin typeface="Roboto Slab Light"/>
              </a:rPr>
              <a:t>People who self-harm are crazy</a:t>
            </a:r>
          </a:p>
        </p:txBody>
      </p:sp>
      <p:sp>
        <p:nvSpPr>
          <p:cNvPr id="4" name="Rounded Rectangular Callout 3">
            <a:extLst>
              <a:ext uri="{FF2B5EF4-FFF2-40B4-BE49-F238E27FC236}">
                <a16:creationId xmlns:a16="http://schemas.microsoft.com/office/drawing/2014/main" id="{69107C1B-76AF-42F0-A06A-4D29B4290C9C}"/>
              </a:ext>
            </a:extLst>
          </p:cNvPr>
          <p:cNvSpPr/>
          <p:nvPr/>
        </p:nvSpPr>
        <p:spPr>
          <a:xfrm>
            <a:off x="467901" y="3640312"/>
            <a:ext cx="2201863" cy="2121732"/>
          </a:xfrm>
          <a:prstGeom prst="wedgeEllipseCallout">
            <a:avLst>
              <a:gd name="adj1" fmla="val 39585"/>
              <a:gd name="adj2" fmla="val 47309"/>
            </a:avLst>
          </a:prstGeom>
          <a:solidFill>
            <a:schemeClr val="accent2"/>
          </a:solidFill>
          <a:ln w="317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GB" sz="2400" dirty="0">
                <a:solidFill>
                  <a:schemeClr val="bg1"/>
                </a:solidFill>
                <a:latin typeface="Roboto Slab Light"/>
              </a:rPr>
              <a:t> Self-harm is attention seeking </a:t>
            </a:r>
          </a:p>
        </p:txBody>
      </p:sp>
      <p:sp>
        <p:nvSpPr>
          <p:cNvPr id="5" name="Rounded Rectangular Callout 4">
            <a:extLst>
              <a:ext uri="{FF2B5EF4-FFF2-40B4-BE49-F238E27FC236}">
                <a16:creationId xmlns:a16="http://schemas.microsoft.com/office/drawing/2014/main" id="{F3A9FCE8-008D-4F14-8E15-BC7987C639C3}"/>
              </a:ext>
            </a:extLst>
          </p:cNvPr>
          <p:cNvSpPr/>
          <p:nvPr/>
        </p:nvSpPr>
        <p:spPr>
          <a:xfrm>
            <a:off x="2976221" y="3515792"/>
            <a:ext cx="2462075" cy="2376488"/>
          </a:xfrm>
          <a:prstGeom prst="wedgeEllipseCallout">
            <a:avLst>
              <a:gd name="adj1" fmla="val 45858"/>
              <a:gd name="adj2" fmla="val 40132"/>
            </a:avLst>
          </a:prstGeom>
          <a:solidFill>
            <a:schemeClr val="accent2"/>
          </a:solidFill>
          <a:ln w="317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GB" sz="2400" dirty="0">
                <a:solidFill>
                  <a:schemeClr val="bg1"/>
                </a:solidFill>
                <a:latin typeface="Roboto Slab Light"/>
              </a:rPr>
              <a:t>People who self-harm are suicidal</a:t>
            </a:r>
          </a:p>
        </p:txBody>
      </p:sp>
      <p:sp>
        <p:nvSpPr>
          <p:cNvPr id="6" name="Rounded Rectangular Callout 5">
            <a:extLst>
              <a:ext uri="{FF2B5EF4-FFF2-40B4-BE49-F238E27FC236}">
                <a16:creationId xmlns:a16="http://schemas.microsoft.com/office/drawing/2014/main" id="{A6413D73-BB77-4ADC-A283-008FD5584049}"/>
              </a:ext>
            </a:extLst>
          </p:cNvPr>
          <p:cNvSpPr/>
          <p:nvPr/>
        </p:nvSpPr>
        <p:spPr>
          <a:xfrm>
            <a:off x="3636962" y="835927"/>
            <a:ext cx="2462076" cy="2194829"/>
          </a:xfrm>
          <a:prstGeom prst="wedgeEllipseCallout">
            <a:avLst>
              <a:gd name="adj1" fmla="val 44296"/>
              <a:gd name="adj2" fmla="val 42575"/>
            </a:avLst>
          </a:prstGeom>
          <a:solidFill>
            <a:schemeClr val="accent2"/>
          </a:solidFill>
          <a:ln w="317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GB" sz="2400" dirty="0">
                <a:solidFill>
                  <a:schemeClr val="bg1"/>
                </a:solidFill>
                <a:latin typeface="Roboto Slab Light"/>
              </a:rPr>
              <a:t>She chose to start, she can choose to stop</a:t>
            </a:r>
          </a:p>
        </p:txBody>
      </p:sp>
      <p:sp>
        <p:nvSpPr>
          <p:cNvPr id="9" name="Rounded Rectangular Callout 8">
            <a:extLst>
              <a:ext uri="{FF2B5EF4-FFF2-40B4-BE49-F238E27FC236}">
                <a16:creationId xmlns:a16="http://schemas.microsoft.com/office/drawing/2014/main" id="{3DA19D3E-27DD-46E9-B377-4B5D1C971E83}"/>
              </a:ext>
            </a:extLst>
          </p:cNvPr>
          <p:cNvSpPr/>
          <p:nvPr/>
        </p:nvSpPr>
        <p:spPr>
          <a:xfrm>
            <a:off x="5744754" y="2935305"/>
            <a:ext cx="2462076" cy="2520950"/>
          </a:xfrm>
          <a:prstGeom prst="wedgeEllipseCallout">
            <a:avLst>
              <a:gd name="adj1" fmla="val 36221"/>
              <a:gd name="adj2" fmla="val 49883"/>
            </a:avLst>
          </a:prstGeom>
          <a:solidFill>
            <a:schemeClr val="accent2"/>
          </a:solidFill>
          <a:ln w="317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GB" sz="2400" dirty="0">
                <a:solidFill>
                  <a:schemeClr val="bg1"/>
                </a:solidFill>
                <a:latin typeface="Roboto Slab Light"/>
              </a:rPr>
              <a:t>People who self-harm are doing it to fit in</a:t>
            </a:r>
          </a:p>
        </p:txBody>
      </p:sp>
      <p:sp>
        <p:nvSpPr>
          <p:cNvPr id="53255" name="Rectangle 11">
            <a:extLst>
              <a:ext uri="{FF2B5EF4-FFF2-40B4-BE49-F238E27FC236}">
                <a16:creationId xmlns:a16="http://schemas.microsoft.com/office/drawing/2014/main" id="{774E074F-7F29-485C-9168-289B0D95C64F}"/>
              </a:ext>
            </a:extLst>
          </p:cNvPr>
          <p:cNvSpPr>
            <a:spLocks noChangeArrowheads="1"/>
          </p:cNvSpPr>
          <p:nvPr/>
        </p:nvSpPr>
        <p:spPr bwMode="auto">
          <a:xfrm>
            <a:off x="633550" y="189596"/>
            <a:ext cx="3779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Rounded MT Bold" panose="020F0704030504030204" pitchFamily="34" charset="0"/>
              </a:defRPr>
            </a:lvl1pPr>
            <a:lvl2pPr marL="742950" indent="-285750">
              <a:spcBef>
                <a:spcPct val="20000"/>
              </a:spcBef>
              <a:buFont typeface="Arial" panose="020B0604020202020204" pitchFamily="34" charset="0"/>
              <a:buChar char="–"/>
              <a:defRPr sz="2800">
                <a:solidFill>
                  <a:srgbClr val="49AA43"/>
                </a:solidFill>
                <a:latin typeface="Arial Rounded MT Bold" panose="020F0704030504030204" pitchFamily="34" charset="0"/>
              </a:defRPr>
            </a:lvl2pPr>
            <a:lvl3pPr marL="1143000" indent="-228600">
              <a:spcBef>
                <a:spcPct val="20000"/>
              </a:spcBef>
              <a:buFont typeface="Arial" panose="020B0604020202020204" pitchFamily="34" charset="0"/>
              <a:buChar char="•"/>
              <a:defRPr sz="2400">
                <a:solidFill>
                  <a:schemeClr val="tx1"/>
                </a:solidFill>
                <a:latin typeface="Arial Rounded MT Bold" panose="020F0704030504030204" pitchFamily="34" charset="0"/>
              </a:defRPr>
            </a:lvl3pPr>
            <a:lvl4pPr marL="1600200" indent="-228600">
              <a:spcBef>
                <a:spcPct val="20000"/>
              </a:spcBef>
              <a:buFont typeface="Arial" panose="020B0604020202020204" pitchFamily="34" charset="0"/>
              <a:buChar char="–"/>
              <a:defRPr sz="2000">
                <a:solidFill>
                  <a:srgbClr val="49AA43"/>
                </a:solidFill>
                <a:latin typeface="Arial Rounded MT Bold" panose="020F0704030504030204" pitchFamily="34" charset="0"/>
              </a:defRPr>
            </a:lvl4pPr>
            <a:lvl5pPr marL="2057400" indent="-228600">
              <a:spcBef>
                <a:spcPct val="20000"/>
              </a:spcBef>
              <a:buFont typeface="Arial" panose="020B0604020202020204" pitchFamily="34" charset="0"/>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anose="020F0704030504030204" pitchFamily="34" charset="0"/>
              </a:defRPr>
            </a:lvl9pPr>
          </a:lstStyle>
          <a:p>
            <a:pPr eaLnBrk="1" hangingPunct="1">
              <a:spcBef>
                <a:spcPct val="0"/>
              </a:spcBef>
              <a:buFontTx/>
              <a:buNone/>
            </a:pPr>
            <a:r>
              <a:rPr lang="en-GB" altLang="en-US" sz="3600" b="1" i="1" dirty="0">
                <a:solidFill>
                  <a:schemeClr val="accent2"/>
                </a:solidFill>
                <a:latin typeface="BROWN-LIGHT"/>
              </a:rPr>
              <a:t>Some of the Myths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ADEE7F-4CF0-4C22-8C51-34BEFA9F71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7618" y="4050144"/>
            <a:ext cx="925344" cy="2094378"/>
          </a:xfrm>
          <a:prstGeom prst="rect">
            <a:avLst/>
          </a:prstGeom>
        </p:spPr>
      </p:pic>
      <p:pic>
        <p:nvPicPr>
          <p:cNvPr id="10" name="Picture 9">
            <a:extLst>
              <a:ext uri="{FF2B5EF4-FFF2-40B4-BE49-F238E27FC236}">
                <a16:creationId xmlns:a16="http://schemas.microsoft.com/office/drawing/2014/main" id="{324E6A0A-C6FF-4089-A433-4FE5BC2921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0705"/>
          <a:stretch/>
        </p:blipFill>
        <p:spPr>
          <a:xfrm>
            <a:off x="2879298" y="4216281"/>
            <a:ext cx="944576" cy="1870185"/>
          </a:xfrm>
          <a:prstGeom prst="rect">
            <a:avLst/>
          </a:prstGeom>
        </p:spPr>
      </p:pic>
      <p:sp>
        <p:nvSpPr>
          <p:cNvPr id="13" name="Oval 12">
            <a:extLst>
              <a:ext uri="{FF2B5EF4-FFF2-40B4-BE49-F238E27FC236}">
                <a16:creationId xmlns:a16="http://schemas.microsoft.com/office/drawing/2014/main" id="{014DF856-1CE9-44CE-84F7-9632354E8E6F}"/>
              </a:ext>
            </a:extLst>
          </p:cNvPr>
          <p:cNvSpPr/>
          <p:nvPr/>
        </p:nvSpPr>
        <p:spPr>
          <a:xfrm>
            <a:off x="4917749" y="3733236"/>
            <a:ext cx="2524612" cy="2504052"/>
          </a:xfrm>
          <a:prstGeom prst="ellipse">
            <a:avLst/>
          </a:prstGeom>
          <a:solidFill>
            <a:srgbClr val="EF8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3C3861-F0AF-41A0-825C-0DC3DFCC8689}"/>
              </a:ext>
            </a:extLst>
          </p:cNvPr>
          <p:cNvSpPr/>
          <p:nvPr/>
        </p:nvSpPr>
        <p:spPr>
          <a:xfrm>
            <a:off x="1701639" y="3789204"/>
            <a:ext cx="2355318" cy="2355318"/>
          </a:xfrm>
          <a:prstGeom prst="ellipse">
            <a:avLst/>
          </a:prstGeom>
          <a:noFill/>
          <a:ln w="193675">
            <a:solidFill>
              <a:srgbClr val="EF8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92641" y="765175"/>
            <a:ext cx="7524751" cy="913655"/>
          </a:xfrm>
        </p:spPr>
        <p:txBody>
          <a:bodyPr>
            <a:noAutofit/>
          </a:bodyPr>
          <a:lstStyle/>
          <a:p>
            <a:r>
              <a:rPr lang="en-GB" dirty="0"/>
              <a:t>Resisting the “fix it” urge</a:t>
            </a:r>
            <a:br>
              <a:rPr lang="en-GB" dirty="0"/>
            </a:br>
            <a:r>
              <a:rPr lang="en-GB" dirty="0"/>
              <a:t>Empathy – stepping into your child’s shoes</a:t>
            </a:r>
            <a:br>
              <a:rPr lang="en-GB" dirty="0"/>
            </a:br>
            <a:endParaRPr lang="en-GB" dirty="0"/>
          </a:p>
        </p:txBody>
      </p:sp>
      <p:sp>
        <p:nvSpPr>
          <p:cNvPr id="3" name="Content Placeholder 2"/>
          <p:cNvSpPr>
            <a:spLocks noGrp="1"/>
          </p:cNvSpPr>
          <p:nvPr>
            <p:ph idx="1"/>
          </p:nvPr>
        </p:nvSpPr>
        <p:spPr>
          <a:xfrm>
            <a:off x="1767214" y="3264926"/>
            <a:ext cx="2371495" cy="524278"/>
          </a:xfrm>
        </p:spPr>
        <p:txBody>
          <a:bodyPr/>
          <a:lstStyle/>
          <a:p>
            <a:pPr algn="ctr"/>
            <a:r>
              <a:rPr lang="en-GB" dirty="0"/>
              <a:t>Red &amp; Blue Balloon</a:t>
            </a:r>
          </a:p>
        </p:txBody>
      </p:sp>
      <p:pic>
        <p:nvPicPr>
          <p:cNvPr id="7" name="Picture 3" descr="crap day.bmp"/>
          <p:cNvPicPr>
            <a:picLocks noChangeAspect="1"/>
          </p:cNvPicPr>
          <p:nvPr/>
        </p:nvPicPr>
        <p:blipFill rotWithShape="1">
          <a:blip r:embed="rId4" cstate="email">
            <a:extLst>
              <a:ext uri="{28A0092B-C50C-407E-A947-70E740481C1C}">
                <a14:useLocalDpi xmlns:a14="http://schemas.microsoft.com/office/drawing/2010/main"/>
              </a:ext>
            </a:extLst>
          </a:blip>
          <a:srcRect l="18728" r="18728"/>
          <a:stretch/>
        </p:blipFill>
        <p:spPr bwMode="auto">
          <a:xfrm>
            <a:off x="5122642" y="3913067"/>
            <a:ext cx="2131672" cy="21316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0288F1A-FA98-4587-A796-5D596CC54C6B}"/>
              </a:ext>
            </a:extLst>
          </p:cNvPr>
          <p:cNvSpPr txBox="1"/>
          <p:nvPr/>
        </p:nvSpPr>
        <p:spPr>
          <a:xfrm>
            <a:off x="658652" y="1935362"/>
            <a:ext cx="7516322" cy="461665"/>
          </a:xfrm>
          <a:prstGeom prst="rect">
            <a:avLst/>
          </a:prstGeom>
          <a:noFill/>
        </p:spPr>
        <p:txBody>
          <a:bodyPr wrap="square">
            <a:spAutoFit/>
          </a:bodyPr>
          <a:lstStyle/>
          <a:p>
            <a:r>
              <a:rPr lang="en-GB" sz="2400" dirty="0">
                <a:solidFill>
                  <a:srgbClr val="005E84"/>
                </a:solidFill>
                <a:latin typeface="Roboto Slab Light" pitchFamily="2" charset="0"/>
                <a:ea typeface="Roboto Slab Light" pitchFamily="2" charset="0"/>
              </a:rPr>
              <a:t>Why it is not helpful just telling them to stop</a:t>
            </a:r>
          </a:p>
        </p:txBody>
      </p:sp>
      <p:sp>
        <p:nvSpPr>
          <p:cNvPr id="11" name="TextBox 10">
            <a:extLst>
              <a:ext uri="{FF2B5EF4-FFF2-40B4-BE49-F238E27FC236}">
                <a16:creationId xmlns:a16="http://schemas.microsoft.com/office/drawing/2014/main" id="{D8658801-C6BC-4B4B-9FB4-AB58DBA50B25}"/>
              </a:ext>
            </a:extLst>
          </p:cNvPr>
          <p:cNvSpPr txBox="1"/>
          <p:nvPr/>
        </p:nvSpPr>
        <p:spPr>
          <a:xfrm>
            <a:off x="4769918" y="3213499"/>
            <a:ext cx="2837119" cy="415498"/>
          </a:xfrm>
          <a:prstGeom prst="rect">
            <a:avLst/>
          </a:prstGeom>
          <a:noFill/>
        </p:spPr>
        <p:txBody>
          <a:bodyPr wrap="square">
            <a:spAutoFit/>
          </a:bodyPr>
          <a:lstStyle/>
          <a:p>
            <a:pPr algn="ctr"/>
            <a:r>
              <a:rPr lang="en-GB" sz="2100" dirty="0">
                <a:solidFill>
                  <a:srgbClr val="005E84"/>
                </a:solidFill>
                <a:latin typeface="Roboto Slab Light" pitchFamily="2" charset="0"/>
                <a:ea typeface="Roboto Slab Light" pitchFamily="2" charset="0"/>
              </a:rPr>
              <a:t>Crap Day Exercise</a:t>
            </a:r>
          </a:p>
        </p:txBody>
      </p:sp>
    </p:spTree>
    <p:extLst>
      <p:ext uri="{BB962C8B-B14F-4D97-AF65-F5344CB8AC3E}">
        <p14:creationId xmlns:p14="http://schemas.microsoft.com/office/powerpoint/2010/main" val="39693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F3E935B-3A21-47C9-B396-8A128A78EF48}"/>
              </a:ext>
            </a:extLst>
          </p:cNvPr>
          <p:cNvSpPr/>
          <p:nvPr/>
        </p:nvSpPr>
        <p:spPr>
          <a:xfrm>
            <a:off x="593000" y="620712"/>
            <a:ext cx="5779226" cy="5616576"/>
          </a:xfrm>
          <a:prstGeom prst="wedgeEllipseCallout">
            <a:avLst>
              <a:gd name="adj1" fmla="val 48311"/>
              <a:gd name="adj2" fmla="val 496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prstClr val="white"/>
                </a:solidFill>
                <a:latin typeface="Roboto Slab Light"/>
              </a:rPr>
              <a:t>You suspect your child is </a:t>
            </a:r>
          </a:p>
          <a:p>
            <a:pPr algn="ctr">
              <a:defRPr/>
            </a:pPr>
            <a:r>
              <a:rPr lang="en-GB" sz="3600" dirty="0">
                <a:solidFill>
                  <a:prstClr val="white"/>
                </a:solidFill>
                <a:latin typeface="Roboto Slab Light"/>
              </a:rPr>
              <a:t>self-harming.. </a:t>
            </a:r>
          </a:p>
          <a:p>
            <a:pPr algn="ctr">
              <a:defRPr/>
            </a:pPr>
            <a:r>
              <a:rPr lang="en-GB" sz="3600" dirty="0">
                <a:solidFill>
                  <a:prstClr val="white"/>
                </a:solidFill>
                <a:latin typeface="Roboto Slab Light"/>
              </a:rPr>
              <a:t>What next?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C060F9E8-6981-415D-8002-3AD39DA37724}"/>
              </a:ext>
            </a:extLst>
          </p:cNvPr>
          <p:cNvSpPr/>
          <p:nvPr/>
        </p:nvSpPr>
        <p:spPr>
          <a:xfrm>
            <a:off x="0" y="0"/>
            <a:ext cx="6970643" cy="6817830"/>
          </a:xfrm>
          <a:prstGeom prst="wedgeEllipseCallout">
            <a:avLst>
              <a:gd name="adj1" fmla="val 43950"/>
              <a:gd name="adj2" fmla="val 462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r>
              <a:rPr lang="en-GB" sz="2400" dirty="0">
                <a:latin typeface="Roboto Slab Light"/>
              </a:rPr>
              <a:t>Getting the your child to talk:</a:t>
            </a:r>
          </a:p>
          <a:p>
            <a:pPr marL="457200" indent="-457200" fontAlgn="auto">
              <a:spcAft>
                <a:spcPts val="0"/>
              </a:spcAft>
              <a:buFont typeface="Arial" panose="020B0604020202020204" pitchFamily="34" charset="0"/>
              <a:buChar char="•"/>
              <a:defRPr/>
            </a:pPr>
            <a:r>
              <a:rPr lang="en-GB" sz="2400" dirty="0">
                <a:latin typeface="Roboto Slab Light"/>
              </a:rPr>
              <a:t>Could be one of the most difficult and most important things to do – often the first step in breaking the cycle</a:t>
            </a:r>
          </a:p>
          <a:p>
            <a:pPr marL="457200" indent="-457200" fontAlgn="auto">
              <a:spcAft>
                <a:spcPts val="0"/>
              </a:spcAft>
              <a:buFont typeface="Arial" panose="020B0604020202020204" pitchFamily="34" charset="0"/>
              <a:buChar char="•"/>
              <a:defRPr/>
            </a:pPr>
            <a:r>
              <a:rPr lang="en-GB" sz="2400" dirty="0">
                <a:latin typeface="Roboto Slab Light"/>
              </a:rPr>
              <a:t>The reaction of others is seen as very important in the decision about whether to seek further help</a:t>
            </a:r>
          </a:p>
          <a:p>
            <a:pPr marL="457200" indent="-457200" fontAlgn="auto">
              <a:spcAft>
                <a:spcPts val="0"/>
              </a:spcAft>
              <a:buFont typeface="Arial" panose="020B0604020202020204" pitchFamily="34" charset="0"/>
              <a:buChar char="•"/>
              <a:defRPr/>
            </a:pPr>
            <a:r>
              <a:rPr lang="en-GB" sz="2400" dirty="0">
                <a:latin typeface="Roboto Slab Light"/>
              </a:rPr>
              <a:t>Young people need to feel comfortable with who they speak to and often experience huge relief when they have shared their difficulties</a:t>
            </a:r>
          </a:p>
        </p:txBody>
      </p:sp>
      <p:sp>
        <p:nvSpPr>
          <p:cNvPr id="3" name="Speech Bubble: Oval 2">
            <a:extLst>
              <a:ext uri="{FF2B5EF4-FFF2-40B4-BE49-F238E27FC236}">
                <a16:creationId xmlns:a16="http://schemas.microsoft.com/office/drawing/2014/main" id="{22B46197-E730-4550-B5B5-3A3C598638EB}"/>
              </a:ext>
            </a:extLst>
          </p:cNvPr>
          <p:cNvSpPr/>
          <p:nvPr/>
        </p:nvSpPr>
        <p:spPr>
          <a:xfrm>
            <a:off x="6728251" y="875365"/>
            <a:ext cx="2031436" cy="1920844"/>
          </a:xfrm>
          <a:prstGeom prst="wedgeEllipseCallout">
            <a:avLst>
              <a:gd name="adj1" fmla="val 38979"/>
              <a:gd name="adj2" fmla="val 5739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Roboto Slab Light"/>
              </a:rPr>
              <a:t>Be patient and calm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C060F9E8-6981-415D-8002-3AD39DA37724}"/>
              </a:ext>
            </a:extLst>
          </p:cNvPr>
          <p:cNvSpPr/>
          <p:nvPr/>
        </p:nvSpPr>
        <p:spPr>
          <a:xfrm>
            <a:off x="0" y="0"/>
            <a:ext cx="6970643" cy="6817830"/>
          </a:xfrm>
          <a:prstGeom prst="wedgeEllipseCallout">
            <a:avLst>
              <a:gd name="adj1" fmla="val 43950"/>
              <a:gd name="adj2" fmla="val 462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400" dirty="0">
                <a:solidFill>
                  <a:schemeClr val="accent1">
                    <a:lumMod val="75000"/>
                  </a:schemeClr>
                </a:solidFill>
                <a:latin typeface="Roboto Slab Light"/>
              </a:rPr>
              <a:t>Open the door</a:t>
            </a:r>
          </a:p>
          <a:p>
            <a:pPr algn="ctr"/>
            <a:r>
              <a:rPr lang="en-GB" sz="2400" dirty="0">
                <a:latin typeface="Roboto Slab Light"/>
              </a:rPr>
              <a:t>“Are you ok, </a:t>
            </a:r>
          </a:p>
          <a:p>
            <a:pPr algn="ctr"/>
            <a:r>
              <a:rPr lang="en-GB" sz="2400" dirty="0">
                <a:latin typeface="Roboto Slab Light"/>
              </a:rPr>
              <a:t>you seem a bit down, </a:t>
            </a:r>
          </a:p>
          <a:p>
            <a:pPr algn="ctr"/>
            <a:r>
              <a:rPr lang="en-GB" sz="2400" dirty="0">
                <a:latin typeface="Roboto Slab Light"/>
              </a:rPr>
              <a:t>I‘ve noticed </a:t>
            </a:r>
            <a:r>
              <a:rPr lang="en-GB" sz="2400" dirty="0" err="1">
                <a:latin typeface="Roboto Slab Light"/>
              </a:rPr>
              <a:t>xyz</a:t>
            </a:r>
            <a:r>
              <a:rPr lang="en-GB" sz="2400" dirty="0">
                <a:latin typeface="Roboto Slab Light"/>
              </a:rPr>
              <a:t>,</a:t>
            </a:r>
          </a:p>
          <a:p>
            <a:pPr algn="ctr"/>
            <a:r>
              <a:rPr lang="en-GB" sz="2400" dirty="0">
                <a:latin typeface="Roboto Slab Light"/>
              </a:rPr>
              <a:t>Your friends are worried…”</a:t>
            </a:r>
          </a:p>
          <a:p>
            <a:pPr algn="ctr"/>
            <a:endParaRPr lang="en-GB" sz="2400" dirty="0">
              <a:latin typeface="Roboto Slab Light"/>
            </a:endParaRPr>
          </a:p>
          <a:p>
            <a:pPr algn="ctr"/>
            <a:r>
              <a:rPr lang="en-GB" sz="2400" dirty="0">
                <a:solidFill>
                  <a:schemeClr val="accent1">
                    <a:lumMod val="75000"/>
                  </a:schemeClr>
                </a:solidFill>
                <a:latin typeface="Roboto Slab Light"/>
              </a:rPr>
              <a:t>Keep the door open</a:t>
            </a:r>
          </a:p>
          <a:p>
            <a:pPr algn="ctr"/>
            <a:r>
              <a:rPr lang="en-GB" sz="2400" dirty="0">
                <a:latin typeface="Roboto Slab Light"/>
              </a:rPr>
              <a:t>I read an article about the impact of COVID on young people and ….</a:t>
            </a:r>
          </a:p>
          <a:p>
            <a:pPr algn="ctr"/>
            <a:r>
              <a:rPr lang="en-GB" sz="2400" dirty="0">
                <a:latin typeface="Roboto Slab Light"/>
              </a:rPr>
              <a:t>What would you say to a friend who is struggling?</a:t>
            </a:r>
          </a:p>
          <a:p>
            <a:pPr algn="ctr"/>
            <a:r>
              <a:rPr lang="en-GB" sz="2400" dirty="0">
                <a:latin typeface="Roboto Slab Light"/>
              </a:rPr>
              <a:t>You know I am here if you ever want to talk</a:t>
            </a:r>
          </a:p>
          <a:p>
            <a:pPr algn="ctr"/>
            <a:endParaRPr lang="en-GB" sz="2400" dirty="0">
              <a:latin typeface="Roboto Slab Light"/>
            </a:endParaRPr>
          </a:p>
        </p:txBody>
      </p:sp>
      <p:sp>
        <p:nvSpPr>
          <p:cNvPr id="3" name="Speech Bubble: Oval 2">
            <a:extLst>
              <a:ext uri="{FF2B5EF4-FFF2-40B4-BE49-F238E27FC236}">
                <a16:creationId xmlns:a16="http://schemas.microsoft.com/office/drawing/2014/main" id="{22B46197-E730-4550-B5B5-3A3C598638EB}"/>
              </a:ext>
            </a:extLst>
          </p:cNvPr>
          <p:cNvSpPr/>
          <p:nvPr/>
        </p:nvSpPr>
        <p:spPr>
          <a:xfrm>
            <a:off x="6728251" y="875365"/>
            <a:ext cx="2031436" cy="1920844"/>
          </a:xfrm>
          <a:prstGeom prst="wedgeEllipseCallout">
            <a:avLst>
              <a:gd name="adj1" fmla="val 38979"/>
              <a:gd name="adj2" fmla="val 5739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Roboto Slab Light"/>
              </a:rPr>
              <a:t>Be patient and calm</a:t>
            </a:r>
          </a:p>
        </p:txBody>
      </p:sp>
      <p:sp>
        <p:nvSpPr>
          <p:cNvPr id="4" name="Speech Bubble: Oval 3">
            <a:extLst>
              <a:ext uri="{FF2B5EF4-FFF2-40B4-BE49-F238E27FC236}">
                <a16:creationId xmlns:a16="http://schemas.microsoft.com/office/drawing/2014/main" id="{DCA736AC-659D-454A-8447-7681EB0ED99A}"/>
              </a:ext>
            </a:extLst>
          </p:cNvPr>
          <p:cNvSpPr/>
          <p:nvPr/>
        </p:nvSpPr>
        <p:spPr>
          <a:xfrm>
            <a:off x="7046905" y="3249531"/>
            <a:ext cx="2031436" cy="1920844"/>
          </a:xfrm>
          <a:prstGeom prst="wedgeEllipseCallout">
            <a:avLst>
              <a:gd name="adj1" fmla="val 38979"/>
              <a:gd name="adj2" fmla="val 5739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Roboto Slab Light"/>
              </a:rPr>
              <a:t>Build trust</a:t>
            </a:r>
          </a:p>
        </p:txBody>
      </p:sp>
    </p:spTree>
    <p:extLst>
      <p:ext uri="{BB962C8B-B14F-4D97-AF65-F5344CB8AC3E}">
        <p14:creationId xmlns:p14="http://schemas.microsoft.com/office/powerpoint/2010/main" val="253568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214F-0937-4FF3-93C1-42567BB62C28}"/>
              </a:ext>
            </a:extLst>
          </p:cNvPr>
          <p:cNvSpPr>
            <a:spLocks noGrp="1"/>
          </p:cNvSpPr>
          <p:nvPr>
            <p:ph type="title"/>
          </p:nvPr>
        </p:nvSpPr>
        <p:spPr>
          <a:xfrm>
            <a:off x="457950" y="341981"/>
            <a:ext cx="7524751" cy="292808"/>
          </a:xfrm>
        </p:spPr>
        <p:txBody>
          <a:bodyPr>
            <a:noAutofit/>
          </a:bodyPr>
          <a:lstStyle/>
          <a:p>
            <a:r>
              <a:rPr lang="en-GB" sz="2400" dirty="0">
                <a:latin typeface="BROWN-LIGHT"/>
                <a:cs typeface="Calibri" panose="020F0502020204030204" pitchFamily="34" charset="0"/>
              </a:rPr>
              <a:t>Useful phrases for the young person who is “fine” (pre contemplation)</a:t>
            </a:r>
          </a:p>
        </p:txBody>
      </p:sp>
      <p:sp>
        <p:nvSpPr>
          <p:cNvPr id="3" name="Content Placeholder 2">
            <a:extLst>
              <a:ext uri="{FF2B5EF4-FFF2-40B4-BE49-F238E27FC236}">
                <a16:creationId xmlns:a16="http://schemas.microsoft.com/office/drawing/2014/main" id="{5B21B7B7-F42D-4677-8DBA-2F37A9641AD9}"/>
              </a:ext>
            </a:extLst>
          </p:cNvPr>
          <p:cNvSpPr>
            <a:spLocks noGrp="1"/>
          </p:cNvSpPr>
          <p:nvPr>
            <p:ph idx="1"/>
          </p:nvPr>
        </p:nvSpPr>
        <p:spPr>
          <a:xfrm>
            <a:off x="684212" y="2939525"/>
            <a:ext cx="7524751" cy="3816351"/>
          </a:xfrm>
        </p:spPr>
        <p:txBody>
          <a:bodyPr>
            <a:normAutofit fontScale="85000" lnSpcReduction="10000"/>
          </a:bodyPr>
          <a:lstStyle/>
          <a:p>
            <a:r>
              <a:rPr lang="en-GB" sz="2800" dirty="0">
                <a:latin typeface="Roboto Slab Light"/>
                <a:cs typeface="Calibri" panose="020F0502020204030204" pitchFamily="34" charset="0"/>
              </a:rPr>
              <a:t>“ You don’t seem yourself”</a:t>
            </a:r>
          </a:p>
          <a:p>
            <a:r>
              <a:rPr lang="en-GB" sz="2800" dirty="0">
                <a:latin typeface="Roboto Slab Light"/>
                <a:cs typeface="Calibri" panose="020F0502020204030204" pitchFamily="34" charset="0"/>
              </a:rPr>
              <a:t>“I’ve noticed you are struggling and I’d really like to help you”</a:t>
            </a:r>
          </a:p>
          <a:p>
            <a:r>
              <a:rPr lang="en-GB" sz="2800" dirty="0">
                <a:latin typeface="Roboto Slab Light"/>
                <a:cs typeface="Calibri" panose="020F0502020204030204" pitchFamily="34" charset="0"/>
              </a:rPr>
              <a:t>“If you had a magic wand how would your life be different”</a:t>
            </a:r>
          </a:p>
          <a:p>
            <a:r>
              <a:rPr lang="en-GB" sz="2800" dirty="0">
                <a:latin typeface="Roboto Slab Light"/>
                <a:cs typeface="Calibri" panose="020F0502020204030204" pitchFamily="34" charset="0"/>
              </a:rPr>
              <a:t>“It must be baffling for you that we are all concerned, and from your point of view you are ok”</a:t>
            </a:r>
          </a:p>
          <a:p>
            <a:r>
              <a:rPr lang="en-GB" sz="2800" dirty="0">
                <a:latin typeface="Roboto Slab Light"/>
              </a:rPr>
              <a:t>“It must be confusing for you when you think we are worrying unnecessarily”</a:t>
            </a:r>
          </a:p>
          <a:p>
            <a:r>
              <a:rPr lang="en-GB" sz="2800" dirty="0">
                <a:latin typeface="Roboto Slab Light"/>
              </a:rPr>
              <a:t>“I’ve noticed you are and tired and out of sorts lately”</a:t>
            </a:r>
          </a:p>
          <a:p>
            <a:endParaRPr lang="en-GB" sz="2800" dirty="0">
              <a:latin typeface="Roboto Slab Light"/>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p>
        </p:txBody>
      </p:sp>
      <p:sp>
        <p:nvSpPr>
          <p:cNvPr id="4" name="Flowchart: Alternate Process 3">
            <a:extLst>
              <a:ext uri="{FF2B5EF4-FFF2-40B4-BE49-F238E27FC236}">
                <a16:creationId xmlns:a16="http://schemas.microsoft.com/office/drawing/2014/main" id="{F2B04472-C030-4BA2-8F4A-F41CDB062233}"/>
              </a:ext>
            </a:extLst>
          </p:cNvPr>
          <p:cNvSpPr/>
          <p:nvPr/>
        </p:nvSpPr>
        <p:spPr>
          <a:xfrm>
            <a:off x="376266" y="1042324"/>
            <a:ext cx="8083522" cy="1806674"/>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latin typeface="Roboto Slab Light"/>
              </a:rPr>
              <a:t>You have been informed by another parent that James and a few other boys at the gym are thought to have been taking anabolic steroids. When questioned the boys are adamant that they are just taking protein supplements to build muscle and it is really helping. You can see that James is not his usual vibrant self.</a:t>
            </a:r>
          </a:p>
        </p:txBody>
      </p:sp>
    </p:spTree>
    <p:extLst>
      <p:ext uri="{BB962C8B-B14F-4D97-AF65-F5344CB8AC3E}">
        <p14:creationId xmlns:p14="http://schemas.microsoft.com/office/powerpoint/2010/main" val="21375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73707" y="155019"/>
            <a:ext cx="7216030" cy="857092"/>
          </a:xfrm>
        </p:spPr>
        <p:txBody>
          <a:bodyPr>
            <a:normAutofit/>
          </a:bodyPr>
          <a:lstStyle/>
          <a:p>
            <a:r>
              <a:rPr lang="en-GB" altLang="en-US" sz="2800" dirty="0">
                <a:latin typeface="Brown-RegularItalic" pitchFamily="2" charset="0"/>
                <a:ea typeface="ＭＳ Ｐゴシック" panose="020B0600070205080204" pitchFamily="34" charset="-128"/>
                <a:cs typeface="Trebuchet MS" panose="020B0603020202020204" pitchFamily="34" charset="0"/>
              </a:rPr>
              <a:t>Using Motivational language to communicate with the anxious young person</a:t>
            </a:r>
          </a:p>
        </p:txBody>
      </p:sp>
      <p:sp>
        <p:nvSpPr>
          <p:cNvPr id="3" name="Content Placeholder 2"/>
          <p:cNvSpPr>
            <a:spLocks noGrp="1"/>
          </p:cNvSpPr>
          <p:nvPr>
            <p:ph idx="1"/>
          </p:nvPr>
        </p:nvSpPr>
        <p:spPr>
          <a:xfrm>
            <a:off x="473707" y="1320817"/>
            <a:ext cx="7524751" cy="4899917"/>
          </a:xfrm>
        </p:spPr>
        <p:txBody>
          <a:bodyPr>
            <a:normAutofit fontScale="25000" lnSpcReduction="20000"/>
          </a:bodyPr>
          <a:lstStyle/>
          <a:p>
            <a:pPr>
              <a:buFont typeface="Arial" panose="020B0604020202020204" pitchFamily="34" charset="0"/>
              <a:buNone/>
              <a:defRPr/>
            </a:pPr>
            <a:r>
              <a:rPr lang="en-GB" sz="8000" dirty="0">
                <a:latin typeface="Roboto Slab Light"/>
                <a:ea typeface="Roboto Slab Medium" pitchFamily="2" charset="0"/>
                <a:cs typeface="Calibri" panose="020F0502020204030204" pitchFamily="34" charset="0"/>
              </a:rPr>
              <a:t>Open questions </a:t>
            </a:r>
          </a:p>
          <a:p>
            <a:r>
              <a:rPr lang="en-GB" sz="8000" dirty="0">
                <a:latin typeface="Roboto Slab Light"/>
                <a:cs typeface="Calibri" panose="020F0502020204030204" pitchFamily="34" charset="0"/>
              </a:rPr>
              <a:t>Can you tell me what life is like right now?</a:t>
            </a:r>
          </a:p>
          <a:p>
            <a:r>
              <a:rPr lang="en-GB" sz="8000" dirty="0">
                <a:latin typeface="Roboto Slab Light"/>
                <a:cs typeface="Calibri" panose="020F0502020204030204" pitchFamily="34" charset="0"/>
              </a:rPr>
              <a:t>How are you feeling, you seem a little down lately?</a:t>
            </a:r>
          </a:p>
          <a:p>
            <a:pPr>
              <a:defRPr/>
            </a:pPr>
            <a:endParaRPr lang="en-GB" sz="8000" dirty="0">
              <a:latin typeface="Roboto Slab Light"/>
              <a:cs typeface="Calibri" panose="020F0502020204030204" pitchFamily="34" charset="0"/>
            </a:endParaRPr>
          </a:p>
          <a:p>
            <a:pPr>
              <a:buFont typeface="Arial" panose="020B0604020202020204" pitchFamily="34" charset="0"/>
              <a:buNone/>
              <a:defRPr/>
            </a:pPr>
            <a:r>
              <a:rPr lang="en-GB" sz="8000" dirty="0">
                <a:latin typeface="Roboto Slab Light"/>
                <a:ea typeface="Roboto Slab Medium" pitchFamily="2" charset="0"/>
                <a:cs typeface="Calibri" panose="020F0502020204030204" pitchFamily="34" charset="0"/>
              </a:rPr>
              <a:t>Affirmations</a:t>
            </a:r>
          </a:p>
          <a:p>
            <a:pPr>
              <a:defRPr/>
            </a:pPr>
            <a:r>
              <a:rPr lang="en-GB" sz="8000" dirty="0">
                <a:latin typeface="Roboto Slab Light"/>
                <a:cs typeface="Calibri" panose="020F0502020204030204" pitchFamily="34" charset="0"/>
              </a:rPr>
              <a:t>You are so hard working, resourceful, thoughtful, creative, inspiring</a:t>
            </a:r>
          </a:p>
          <a:p>
            <a:pPr>
              <a:buFont typeface="Arial" panose="020B0604020202020204" pitchFamily="34" charset="0"/>
              <a:buNone/>
              <a:defRPr/>
            </a:pPr>
            <a:endParaRPr lang="en-GB" sz="8000" dirty="0">
              <a:latin typeface="Roboto Slab Light"/>
              <a:ea typeface="Roboto Slab Medium" pitchFamily="2" charset="0"/>
              <a:cs typeface="Calibri" panose="020F0502020204030204" pitchFamily="34" charset="0"/>
            </a:endParaRPr>
          </a:p>
          <a:p>
            <a:pPr>
              <a:buFont typeface="Arial" panose="020B0604020202020204" pitchFamily="34" charset="0"/>
              <a:buNone/>
              <a:defRPr/>
            </a:pPr>
            <a:r>
              <a:rPr lang="en-GB" sz="8000" dirty="0">
                <a:latin typeface="Roboto Slab Light"/>
                <a:ea typeface="Roboto Slab Medium" pitchFamily="2" charset="0"/>
                <a:cs typeface="Calibri" panose="020F0502020204030204" pitchFamily="34" charset="0"/>
              </a:rPr>
              <a:t>Reflections </a:t>
            </a:r>
          </a:p>
          <a:p>
            <a:r>
              <a:rPr lang="en-GB" sz="8000" dirty="0">
                <a:latin typeface="Roboto Slab Light"/>
                <a:cs typeface="Calibri" panose="020F0502020204030204" pitchFamily="34" charset="0"/>
              </a:rPr>
              <a:t>You don’t seem yourself</a:t>
            </a:r>
          </a:p>
          <a:p>
            <a:r>
              <a:rPr lang="en-GB" sz="8000" dirty="0">
                <a:latin typeface="Roboto Slab Light"/>
                <a:cs typeface="Calibri" panose="020F0502020204030204" pitchFamily="34" charset="0"/>
              </a:rPr>
              <a:t>I’ve noticed you are struggling and I’d really like to help you</a:t>
            </a:r>
          </a:p>
          <a:p>
            <a:pPr>
              <a:defRPr/>
            </a:pPr>
            <a:r>
              <a:rPr lang="en-GB" sz="8000" dirty="0">
                <a:latin typeface="Roboto Slab Light"/>
                <a:cs typeface="Calibri" panose="020F0502020204030204" pitchFamily="34" charset="0"/>
              </a:rPr>
              <a:t>You seem overwhelmed, exhausted, distressed</a:t>
            </a:r>
          </a:p>
          <a:p>
            <a:pPr>
              <a:buNone/>
              <a:defRPr/>
            </a:pPr>
            <a:endParaRPr lang="en-GB" sz="8000" dirty="0">
              <a:latin typeface="Roboto Slab Light"/>
              <a:ea typeface="Roboto Slab Medium" pitchFamily="2" charset="0"/>
              <a:cs typeface="Calibri" panose="020F0502020204030204" pitchFamily="34" charset="0"/>
            </a:endParaRPr>
          </a:p>
          <a:p>
            <a:pPr>
              <a:buNone/>
              <a:defRPr/>
            </a:pPr>
            <a:r>
              <a:rPr lang="en-GB" sz="8000" dirty="0">
                <a:latin typeface="Roboto Slab Light"/>
                <a:ea typeface="Roboto Slab Medium" pitchFamily="2" charset="0"/>
                <a:cs typeface="Calibri" panose="020F0502020204030204" pitchFamily="34" charset="0"/>
              </a:rPr>
              <a:t>Summaries</a:t>
            </a:r>
            <a:r>
              <a:rPr lang="en-GB" sz="8000" dirty="0">
                <a:latin typeface="Roboto Slab Light"/>
                <a:cs typeface="Calibri" panose="020F0502020204030204" pitchFamily="34" charset="0"/>
              </a:rPr>
              <a:t> </a:t>
            </a:r>
          </a:p>
          <a:p>
            <a:pPr>
              <a:buNone/>
              <a:defRPr/>
            </a:pPr>
            <a:r>
              <a:rPr lang="en-GB" altLang="en-US" sz="8000" dirty="0">
                <a:latin typeface="Roboto Slab Light"/>
                <a:ea typeface="MS PGothic" panose="020B0600070205080204" pitchFamily="34" charset="-128"/>
                <a:cs typeface="Calibri" panose="020F0502020204030204" pitchFamily="34" charset="0"/>
              </a:rPr>
              <a:t>Pulling the conversation together and planning the next chat</a:t>
            </a:r>
            <a:endParaRPr lang="en-GB" sz="8000" dirty="0">
              <a:latin typeface="Roboto Slab Light"/>
              <a:cs typeface="Calibri" panose="020F0502020204030204" pitchFamily="34" charset="0"/>
            </a:endParaRPr>
          </a:p>
          <a:p>
            <a:pPr>
              <a:defRPr/>
            </a:pPr>
            <a:endParaRPr lang="en-GB" dirty="0"/>
          </a:p>
        </p:txBody>
      </p:sp>
      <p:grpSp>
        <p:nvGrpSpPr>
          <p:cNvPr id="11" name="Group 10">
            <a:extLst>
              <a:ext uri="{FF2B5EF4-FFF2-40B4-BE49-F238E27FC236}">
                <a16:creationId xmlns:a16="http://schemas.microsoft.com/office/drawing/2014/main" id="{91850846-E780-4F9E-AA1E-C78693B719A5}"/>
              </a:ext>
            </a:extLst>
          </p:cNvPr>
          <p:cNvGrpSpPr/>
          <p:nvPr/>
        </p:nvGrpSpPr>
        <p:grpSpPr>
          <a:xfrm flipH="1">
            <a:off x="6600740" y="782498"/>
            <a:ext cx="1682790" cy="1561207"/>
            <a:chOff x="1293015" y="1390084"/>
            <a:chExt cx="4940389" cy="4593581"/>
          </a:xfrm>
        </p:grpSpPr>
        <p:pic>
          <p:nvPicPr>
            <p:cNvPr id="12" name="Picture 11" descr="A close up of a logo&#10;&#10;Description automatically generated">
              <a:extLst>
                <a:ext uri="{FF2B5EF4-FFF2-40B4-BE49-F238E27FC236}">
                  <a16:creationId xmlns:a16="http://schemas.microsoft.com/office/drawing/2014/main" id="{0C34A159-D488-4E8E-BAE4-69BF4B1934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3015" y="1390084"/>
              <a:ext cx="4898159" cy="4593581"/>
            </a:xfrm>
            <a:prstGeom prst="rect">
              <a:avLst/>
            </a:prstGeom>
          </p:spPr>
        </p:pic>
        <p:sp>
          <p:nvSpPr>
            <p:cNvPr id="13" name="TextBox 12">
              <a:extLst>
                <a:ext uri="{FF2B5EF4-FFF2-40B4-BE49-F238E27FC236}">
                  <a16:creationId xmlns:a16="http://schemas.microsoft.com/office/drawing/2014/main" id="{D99D9544-6C7A-41E1-A86A-C49DDD5BD2E3}"/>
                </a:ext>
              </a:extLst>
            </p:cNvPr>
            <p:cNvSpPr txBox="1"/>
            <p:nvPr/>
          </p:nvSpPr>
          <p:spPr>
            <a:xfrm>
              <a:off x="1335245" y="2486190"/>
              <a:ext cx="4898159" cy="2292085"/>
            </a:xfrm>
            <a:prstGeom prst="rect">
              <a:avLst/>
            </a:prstGeom>
            <a:noFill/>
          </p:spPr>
          <p:txBody>
            <a:bodyPr wrap="square">
              <a:spAutoFit/>
            </a:bodyPr>
            <a:lstStyle/>
            <a:p>
              <a:pPr algn="ctr"/>
              <a:r>
                <a:rPr lang="en-GB" sz="2000" dirty="0">
                  <a:solidFill>
                    <a:schemeClr val="bg1"/>
                  </a:solidFill>
                  <a:latin typeface="Roboto Slab Light"/>
                </a:rPr>
                <a:t>Person centred</a:t>
              </a:r>
            </a:p>
          </p:txBody>
        </p:sp>
      </p:grpSp>
      <p:grpSp>
        <p:nvGrpSpPr>
          <p:cNvPr id="14" name="Group 13">
            <a:extLst>
              <a:ext uri="{FF2B5EF4-FFF2-40B4-BE49-F238E27FC236}">
                <a16:creationId xmlns:a16="http://schemas.microsoft.com/office/drawing/2014/main" id="{6B8938F5-216D-4742-8E5C-85ED75CDF627}"/>
              </a:ext>
            </a:extLst>
          </p:cNvPr>
          <p:cNvGrpSpPr/>
          <p:nvPr/>
        </p:nvGrpSpPr>
        <p:grpSpPr>
          <a:xfrm flipH="1">
            <a:off x="3024030" y="812529"/>
            <a:ext cx="857305" cy="817634"/>
            <a:chOff x="6189967" y="1911029"/>
            <a:chExt cx="3103808" cy="3111787"/>
          </a:xfrm>
        </p:grpSpPr>
        <p:pic>
          <p:nvPicPr>
            <p:cNvPr id="15" name="Picture 14" descr="A close up of a logo&#10;&#10;Description automatically generated">
              <a:extLst>
                <a:ext uri="{FF2B5EF4-FFF2-40B4-BE49-F238E27FC236}">
                  <a16:creationId xmlns:a16="http://schemas.microsoft.com/office/drawing/2014/main" id="{ACCA8346-01A8-4598-AEEC-D84C917CDF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9967" y="1911029"/>
              <a:ext cx="3103808" cy="3111787"/>
            </a:xfrm>
            <a:prstGeom prst="rect">
              <a:avLst/>
            </a:prstGeom>
          </p:spPr>
        </p:pic>
        <p:sp>
          <p:nvSpPr>
            <p:cNvPr id="16" name="TextBox 15">
              <a:extLst>
                <a:ext uri="{FF2B5EF4-FFF2-40B4-BE49-F238E27FC236}">
                  <a16:creationId xmlns:a16="http://schemas.microsoft.com/office/drawing/2014/main" id="{8DB63CCB-9922-4630-9A16-C37A08948DC3}"/>
                </a:ext>
              </a:extLst>
            </p:cNvPr>
            <p:cNvSpPr txBox="1"/>
            <p:nvPr/>
          </p:nvSpPr>
          <p:spPr>
            <a:xfrm>
              <a:off x="6644566" y="2721872"/>
              <a:ext cx="2159167" cy="1533428"/>
            </a:xfrm>
            <a:prstGeom prst="rect">
              <a:avLst/>
            </a:prstGeom>
            <a:noFill/>
          </p:spPr>
          <p:txBody>
            <a:bodyPr wrap="square">
              <a:spAutoFit/>
            </a:bodyPr>
            <a:lstStyle/>
            <a:p>
              <a:pPr algn="ctr"/>
              <a:r>
                <a:rPr lang="en-GB" sz="2400" dirty="0">
                  <a:solidFill>
                    <a:schemeClr val="bg1"/>
                  </a:solidFill>
                  <a:latin typeface="Roboto Slab Light"/>
                </a:rPr>
                <a:t>1</a:t>
              </a:r>
            </a:p>
          </p:txBody>
        </p:sp>
      </p:grpSp>
      <p:pic>
        <p:nvPicPr>
          <p:cNvPr id="17" name="Picture 16" descr="A close up of a logo&#10;&#10;Description automatically generated">
            <a:extLst>
              <a:ext uri="{FF2B5EF4-FFF2-40B4-BE49-F238E27FC236}">
                <a16:creationId xmlns:a16="http://schemas.microsoft.com/office/drawing/2014/main" id="{3E8A5C96-3851-4408-85F9-7BF9F7595A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453051">
            <a:off x="2545838" y="1566759"/>
            <a:ext cx="833772" cy="457201"/>
          </a:xfrm>
          <a:prstGeom prst="rect">
            <a:avLst/>
          </a:prstGeom>
        </p:spPr>
      </p:pic>
      <p:grpSp>
        <p:nvGrpSpPr>
          <p:cNvPr id="25" name="Group 24">
            <a:extLst>
              <a:ext uri="{FF2B5EF4-FFF2-40B4-BE49-F238E27FC236}">
                <a16:creationId xmlns:a16="http://schemas.microsoft.com/office/drawing/2014/main" id="{8F0A98EE-DD46-42C8-BE0D-D8D0FEFF8C9A}"/>
              </a:ext>
            </a:extLst>
          </p:cNvPr>
          <p:cNvGrpSpPr/>
          <p:nvPr/>
        </p:nvGrpSpPr>
        <p:grpSpPr>
          <a:xfrm flipH="1">
            <a:off x="2806848" y="3701043"/>
            <a:ext cx="857305" cy="817634"/>
            <a:chOff x="6189967" y="1911029"/>
            <a:chExt cx="3103808" cy="3111787"/>
          </a:xfrm>
        </p:grpSpPr>
        <p:pic>
          <p:nvPicPr>
            <p:cNvPr id="26" name="Picture 25" descr="A close up of a logo&#10;&#10;Description automatically generated">
              <a:extLst>
                <a:ext uri="{FF2B5EF4-FFF2-40B4-BE49-F238E27FC236}">
                  <a16:creationId xmlns:a16="http://schemas.microsoft.com/office/drawing/2014/main" id="{CA16F997-420E-4903-86C3-3DB0C9764A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9967" y="1911029"/>
              <a:ext cx="3103808" cy="3111787"/>
            </a:xfrm>
            <a:prstGeom prst="rect">
              <a:avLst/>
            </a:prstGeom>
          </p:spPr>
        </p:pic>
        <p:sp>
          <p:nvSpPr>
            <p:cNvPr id="27" name="TextBox 26">
              <a:extLst>
                <a:ext uri="{FF2B5EF4-FFF2-40B4-BE49-F238E27FC236}">
                  <a16:creationId xmlns:a16="http://schemas.microsoft.com/office/drawing/2014/main" id="{64AC8957-16E7-4294-B406-5F907BC3F6CA}"/>
                </a:ext>
              </a:extLst>
            </p:cNvPr>
            <p:cNvSpPr txBox="1"/>
            <p:nvPr/>
          </p:nvSpPr>
          <p:spPr>
            <a:xfrm>
              <a:off x="6644566" y="2721872"/>
              <a:ext cx="2159167" cy="1757025"/>
            </a:xfrm>
            <a:prstGeom prst="rect">
              <a:avLst/>
            </a:prstGeom>
            <a:noFill/>
          </p:spPr>
          <p:txBody>
            <a:bodyPr wrap="square">
              <a:spAutoFit/>
            </a:bodyPr>
            <a:lstStyle/>
            <a:p>
              <a:pPr algn="ctr"/>
              <a:r>
                <a:rPr lang="en-GB" sz="2400" dirty="0">
                  <a:solidFill>
                    <a:schemeClr val="bg1"/>
                  </a:solidFill>
                  <a:latin typeface="Roboto Slab Light"/>
                </a:rPr>
                <a:t>3</a:t>
              </a:r>
            </a:p>
          </p:txBody>
        </p:sp>
      </p:grpSp>
      <p:pic>
        <p:nvPicPr>
          <p:cNvPr id="28" name="Picture 27" descr="A close up of a logo&#10;&#10;Description automatically generated">
            <a:extLst>
              <a:ext uri="{FF2B5EF4-FFF2-40B4-BE49-F238E27FC236}">
                <a16:creationId xmlns:a16="http://schemas.microsoft.com/office/drawing/2014/main" id="{F86E41E6-B64C-4ABE-9454-9DEAA1C3E3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453051">
            <a:off x="2150225" y="4202066"/>
            <a:ext cx="852943" cy="457201"/>
          </a:xfrm>
          <a:prstGeom prst="rect">
            <a:avLst/>
          </a:prstGeom>
        </p:spPr>
      </p:pic>
      <p:pic>
        <p:nvPicPr>
          <p:cNvPr id="29" name="Picture 28" descr="A close up of a logo&#10;&#10;Description automatically generated">
            <a:extLst>
              <a:ext uri="{FF2B5EF4-FFF2-40B4-BE49-F238E27FC236}">
                <a16:creationId xmlns:a16="http://schemas.microsoft.com/office/drawing/2014/main" id="{198B952A-F52D-4F67-A8EA-E3300C5DF1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1857586" flipV="1">
            <a:off x="2270985" y="3244869"/>
            <a:ext cx="1104249" cy="605518"/>
          </a:xfrm>
          <a:prstGeom prst="rect">
            <a:avLst/>
          </a:prstGeom>
        </p:spPr>
      </p:pic>
      <p:grpSp>
        <p:nvGrpSpPr>
          <p:cNvPr id="30" name="Group 29">
            <a:extLst>
              <a:ext uri="{FF2B5EF4-FFF2-40B4-BE49-F238E27FC236}">
                <a16:creationId xmlns:a16="http://schemas.microsoft.com/office/drawing/2014/main" id="{D5E1EB59-93C3-4DD3-806E-61D2242B0DB9}"/>
              </a:ext>
            </a:extLst>
          </p:cNvPr>
          <p:cNvGrpSpPr/>
          <p:nvPr/>
        </p:nvGrpSpPr>
        <p:grpSpPr>
          <a:xfrm flipH="1">
            <a:off x="7425408" y="2613625"/>
            <a:ext cx="1682791" cy="1574668"/>
            <a:chOff x="1293015" y="1390084"/>
            <a:chExt cx="4898160" cy="4593581"/>
          </a:xfrm>
        </p:grpSpPr>
        <p:pic>
          <p:nvPicPr>
            <p:cNvPr id="31" name="Picture 30" descr="A close up of a logo&#10;&#10;Description automatically generated">
              <a:extLst>
                <a:ext uri="{FF2B5EF4-FFF2-40B4-BE49-F238E27FC236}">
                  <a16:creationId xmlns:a16="http://schemas.microsoft.com/office/drawing/2014/main" id="{ADAC79BD-5110-4BD0-9012-FEEB93D102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93015" y="1390084"/>
              <a:ext cx="4898159" cy="4593581"/>
            </a:xfrm>
            <a:prstGeom prst="rect">
              <a:avLst/>
            </a:prstGeom>
          </p:spPr>
        </p:pic>
        <p:sp>
          <p:nvSpPr>
            <p:cNvPr id="32" name="TextBox 31">
              <a:extLst>
                <a:ext uri="{FF2B5EF4-FFF2-40B4-BE49-F238E27FC236}">
                  <a16:creationId xmlns:a16="http://schemas.microsoft.com/office/drawing/2014/main" id="{40665C71-DA1F-41B7-878F-2E66DC852D9C}"/>
                </a:ext>
              </a:extLst>
            </p:cNvPr>
            <p:cNvSpPr txBox="1"/>
            <p:nvPr/>
          </p:nvSpPr>
          <p:spPr>
            <a:xfrm>
              <a:off x="1293015" y="2654361"/>
              <a:ext cx="4898160" cy="2065027"/>
            </a:xfrm>
            <a:prstGeom prst="rect">
              <a:avLst/>
            </a:prstGeom>
            <a:noFill/>
          </p:spPr>
          <p:txBody>
            <a:bodyPr wrap="square">
              <a:spAutoFit/>
            </a:bodyPr>
            <a:lstStyle/>
            <a:p>
              <a:pPr algn="ctr"/>
              <a:r>
                <a:rPr lang="en-GB" sz="2000" dirty="0">
                  <a:solidFill>
                    <a:schemeClr val="bg1"/>
                  </a:solidFill>
                  <a:latin typeface="Roboto Slab Light"/>
                </a:rPr>
                <a:t>Boost self esteem</a:t>
              </a:r>
            </a:p>
          </p:txBody>
        </p:sp>
      </p:grpSp>
      <p:grpSp>
        <p:nvGrpSpPr>
          <p:cNvPr id="33" name="Group 32">
            <a:extLst>
              <a:ext uri="{FF2B5EF4-FFF2-40B4-BE49-F238E27FC236}">
                <a16:creationId xmlns:a16="http://schemas.microsoft.com/office/drawing/2014/main" id="{D79BC064-34C8-49B2-92A0-0E5240F4C4F5}"/>
              </a:ext>
            </a:extLst>
          </p:cNvPr>
          <p:cNvGrpSpPr/>
          <p:nvPr/>
        </p:nvGrpSpPr>
        <p:grpSpPr>
          <a:xfrm flipH="1">
            <a:off x="6600740" y="4038046"/>
            <a:ext cx="2147973" cy="2009962"/>
            <a:chOff x="1293015" y="1390084"/>
            <a:chExt cx="4898159" cy="4593581"/>
          </a:xfrm>
        </p:grpSpPr>
        <p:pic>
          <p:nvPicPr>
            <p:cNvPr id="34" name="Picture 33" descr="A close up of a logo&#10;&#10;Description automatically generated">
              <a:extLst>
                <a:ext uri="{FF2B5EF4-FFF2-40B4-BE49-F238E27FC236}">
                  <a16:creationId xmlns:a16="http://schemas.microsoft.com/office/drawing/2014/main" id="{F46AE457-65A9-4A76-90A2-1AF6B372F2E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93015" y="1390084"/>
              <a:ext cx="4898159" cy="4593581"/>
            </a:xfrm>
            <a:prstGeom prst="rect">
              <a:avLst/>
            </a:prstGeom>
          </p:spPr>
        </p:pic>
        <p:sp>
          <p:nvSpPr>
            <p:cNvPr id="35" name="TextBox 34">
              <a:extLst>
                <a:ext uri="{FF2B5EF4-FFF2-40B4-BE49-F238E27FC236}">
                  <a16:creationId xmlns:a16="http://schemas.microsoft.com/office/drawing/2014/main" id="{1E1CFBFA-FDCF-4921-9A97-855FC30F9CFB}"/>
                </a:ext>
              </a:extLst>
            </p:cNvPr>
            <p:cNvSpPr txBox="1"/>
            <p:nvPr/>
          </p:nvSpPr>
          <p:spPr>
            <a:xfrm>
              <a:off x="1503163" y="2654360"/>
              <a:ext cx="4435643" cy="2087776"/>
            </a:xfrm>
            <a:prstGeom prst="rect">
              <a:avLst/>
            </a:prstGeom>
            <a:noFill/>
          </p:spPr>
          <p:txBody>
            <a:bodyPr wrap="square">
              <a:spAutoFit/>
            </a:bodyPr>
            <a:lstStyle/>
            <a:p>
              <a:pPr algn="ctr"/>
              <a:r>
                <a:rPr lang="en-GB" sz="2000" dirty="0">
                  <a:solidFill>
                    <a:schemeClr val="bg1"/>
                  </a:solidFill>
                  <a:latin typeface="Roboto Slab Light"/>
                </a:rPr>
                <a:t>I am listening and noticing your feelings</a:t>
              </a:r>
            </a:p>
          </p:txBody>
        </p:sp>
      </p:grpSp>
      <p:pic>
        <p:nvPicPr>
          <p:cNvPr id="36" name="Picture 35" descr="A picture containing dark&#10;&#10;Description automatically generated">
            <a:extLst>
              <a:ext uri="{FF2B5EF4-FFF2-40B4-BE49-F238E27FC236}">
                <a16:creationId xmlns:a16="http://schemas.microsoft.com/office/drawing/2014/main" id="{B501F707-B01D-431A-8BB8-47F9BCAC8AD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8815355" flipV="1">
            <a:off x="6688788" y="2135039"/>
            <a:ext cx="907503" cy="496877"/>
          </a:xfrm>
          <a:prstGeom prst="rect">
            <a:avLst/>
          </a:prstGeom>
        </p:spPr>
      </p:pic>
      <p:pic>
        <p:nvPicPr>
          <p:cNvPr id="37" name="Picture 36" descr="A picture containing dark&#10;&#10;Description automatically generated">
            <a:extLst>
              <a:ext uri="{FF2B5EF4-FFF2-40B4-BE49-F238E27FC236}">
                <a16:creationId xmlns:a16="http://schemas.microsoft.com/office/drawing/2014/main" id="{1CFB1AEB-9C00-4F2D-ACCC-39FCCFC776C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456774">
            <a:off x="6808796" y="3139380"/>
            <a:ext cx="907503" cy="496877"/>
          </a:xfrm>
          <a:prstGeom prst="rect">
            <a:avLst/>
          </a:prstGeom>
        </p:spPr>
      </p:pic>
      <p:pic>
        <p:nvPicPr>
          <p:cNvPr id="39" name="Picture 38" descr="A picture containing dark&#10;&#10;Description automatically generated">
            <a:extLst>
              <a:ext uri="{FF2B5EF4-FFF2-40B4-BE49-F238E27FC236}">
                <a16:creationId xmlns:a16="http://schemas.microsoft.com/office/drawing/2014/main" id="{F40AAFFA-85E9-49B0-8FC0-350D9CFE828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291832" flipV="1">
            <a:off x="6074189" y="5295582"/>
            <a:ext cx="1140382" cy="624383"/>
          </a:xfrm>
          <a:prstGeom prst="rect">
            <a:avLst/>
          </a:prstGeom>
        </p:spPr>
      </p:pic>
    </p:spTree>
    <p:extLst>
      <p:ext uri="{BB962C8B-B14F-4D97-AF65-F5344CB8AC3E}">
        <p14:creationId xmlns:p14="http://schemas.microsoft.com/office/powerpoint/2010/main" val="10457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p:stCondLst>
                              <p:cond delay="0"/>
                            </p:stCondLst>
                            <p:childTnLst>
                              <p:par>
                                <p:cTn id="30" presetID="22" presetClass="entr" presetSubtype="2"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par>
                          <p:cTn id="37" fill="hold">
                            <p:stCondLst>
                              <p:cond delay="0"/>
                            </p:stCondLst>
                            <p:childTnLst>
                              <p:par>
                                <p:cTn id="38" presetID="22" presetClass="entr" presetSubtype="2"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right)">
                                      <p:cBhvr>
                                        <p:cTn id="40" dur="500"/>
                                        <p:tgtEl>
                                          <p:spTgt spid="28"/>
                                        </p:tgtEl>
                                      </p:cBhvr>
                                    </p:animEffect>
                                  </p:childTnLst>
                                </p:cTn>
                              </p:par>
                            </p:childTnLst>
                          </p:cTn>
                        </p:par>
                        <p:par>
                          <p:cTn id="41" fill="hold">
                            <p:stCondLst>
                              <p:cond delay="500"/>
                            </p:stCondLst>
                            <p:childTnLst>
                              <p:par>
                                <p:cTn id="42" presetID="22" presetClass="entr" presetSubtype="2"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righ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22" presetClass="entr" presetSubtype="2"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right)">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22" presetClass="entr" presetSubtype="2"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right)">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22" presetClass="entr" presetSubtype="2"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right)">
                                      <p:cBhvr>
                                        <p:cTn id="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9B1C-B853-4B34-8FDD-904EADA21CBA}"/>
              </a:ext>
            </a:extLst>
          </p:cNvPr>
          <p:cNvSpPr>
            <a:spLocks noGrp="1"/>
          </p:cNvSpPr>
          <p:nvPr>
            <p:ph type="title"/>
          </p:nvPr>
        </p:nvSpPr>
        <p:spPr/>
        <p:txBody>
          <a:bodyPr>
            <a:normAutofit/>
          </a:bodyPr>
          <a:lstStyle/>
          <a:p>
            <a:r>
              <a:rPr lang="en-GB" sz="3200" dirty="0">
                <a:latin typeface="Brown-RegularItalic" pitchFamily="2" charset="0"/>
                <a:cs typeface="Calibri" panose="020F0502020204030204" pitchFamily="34" charset="0"/>
              </a:rPr>
              <a:t>Toolkit of Affirmations</a:t>
            </a:r>
          </a:p>
        </p:txBody>
      </p:sp>
      <p:graphicFrame>
        <p:nvGraphicFramePr>
          <p:cNvPr id="6" name="Content Placeholder 5">
            <a:extLst>
              <a:ext uri="{FF2B5EF4-FFF2-40B4-BE49-F238E27FC236}">
                <a16:creationId xmlns:a16="http://schemas.microsoft.com/office/drawing/2014/main" id="{E7FD8E64-7581-48C3-8ACA-E1364AD2EED4}"/>
              </a:ext>
            </a:extLst>
          </p:cNvPr>
          <p:cNvGraphicFramePr>
            <a:graphicFrameLocks noGrp="1"/>
          </p:cNvGraphicFramePr>
          <p:nvPr>
            <p:ph idx="1"/>
          </p:nvPr>
        </p:nvGraphicFramePr>
        <p:xfrm>
          <a:off x="684212" y="1361127"/>
          <a:ext cx="7524747" cy="4876161"/>
        </p:xfrm>
        <a:graphic>
          <a:graphicData uri="http://schemas.openxmlformats.org/drawingml/2006/table">
            <a:tbl>
              <a:tblPr firstRow="1" firstCol="1" bandRow="1">
                <a:tableStyleId>{22838BEF-8BB2-4498-84A7-C5851F593DF1}</a:tableStyleId>
              </a:tblPr>
              <a:tblGrid>
                <a:gridCol w="1252481">
                  <a:extLst>
                    <a:ext uri="{9D8B030D-6E8A-4147-A177-3AD203B41FA5}">
                      <a16:colId xmlns:a16="http://schemas.microsoft.com/office/drawing/2014/main" val="2213664019"/>
                    </a:ext>
                  </a:extLst>
                </a:gridCol>
                <a:gridCol w="1319426">
                  <a:extLst>
                    <a:ext uri="{9D8B030D-6E8A-4147-A177-3AD203B41FA5}">
                      <a16:colId xmlns:a16="http://schemas.microsoft.com/office/drawing/2014/main" val="2300586225"/>
                    </a:ext>
                  </a:extLst>
                </a:gridCol>
                <a:gridCol w="1186240">
                  <a:extLst>
                    <a:ext uri="{9D8B030D-6E8A-4147-A177-3AD203B41FA5}">
                      <a16:colId xmlns:a16="http://schemas.microsoft.com/office/drawing/2014/main" val="3403140645"/>
                    </a:ext>
                  </a:extLst>
                </a:gridCol>
                <a:gridCol w="1388598">
                  <a:extLst>
                    <a:ext uri="{9D8B030D-6E8A-4147-A177-3AD203B41FA5}">
                      <a16:colId xmlns:a16="http://schemas.microsoft.com/office/drawing/2014/main" val="1674201440"/>
                    </a:ext>
                  </a:extLst>
                </a:gridCol>
                <a:gridCol w="1125521">
                  <a:extLst>
                    <a:ext uri="{9D8B030D-6E8A-4147-A177-3AD203B41FA5}">
                      <a16:colId xmlns:a16="http://schemas.microsoft.com/office/drawing/2014/main" val="2025565059"/>
                    </a:ext>
                  </a:extLst>
                </a:gridCol>
                <a:gridCol w="1252481">
                  <a:extLst>
                    <a:ext uri="{9D8B030D-6E8A-4147-A177-3AD203B41FA5}">
                      <a16:colId xmlns:a16="http://schemas.microsoft.com/office/drawing/2014/main" val="1483852694"/>
                    </a:ext>
                  </a:extLst>
                </a:gridCol>
              </a:tblGrid>
              <a:tr h="548080">
                <a:tc>
                  <a:txBody>
                    <a:bodyPr/>
                    <a:lstStyle/>
                    <a:p>
                      <a:pPr algn="ctr">
                        <a:lnSpc>
                          <a:spcPct val="115000"/>
                        </a:lnSpc>
                        <a:spcAft>
                          <a:spcPts val="0"/>
                        </a:spcAft>
                      </a:pPr>
                      <a:r>
                        <a:rPr lang="en-GB" sz="1400" b="0" dirty="0">
                          <a:effectLst/>
                          <a:latin typeface="Roboto Slab Light"/>
                        </a:rPr>
                        <a:t>Adaptable</a:t>
                      </a:r>
                      <a:endParaRPr lang="en-GB" sz="1400" b="0" i="0" dirty="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b="0">
                          <a:effectLst/>
                          <a:latin typeface="Roboto Slab Light"/>
                        </a:rPr>
                        <a:t>Collaborative</a:t>
                      </a:r>
                      <a:endParaRPr lang="en-GB" sz="1400" b="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b="0">
                          <a:effectLst/>
                          <a:latin typeface="Roboto Slab Light"/>
                        </a:rPr>
                        <a:t>Eloquent</a:t>
                      </a:r>
                      <a:endParaRPr lang="en-GB" sz="1400" b="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b="0">
                          <a:effectLst/>
                          <a:latin typeface="Roboto Slab Light"/>
                        </a:rPr>
                        <a:t>Funny</a:t>
                      </a:r>
                      <a:endParaRPr lang="en-GB" sz="1400" b="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b="0">
                          <a:effectLst/>
                          <a:latin typeface="Roboto Slab Light"/>
                        </a:rPr>
                        <a:t>Patient</a:t>
                      </a:r>
                      <a:endParaRPr lang="en-GB" sz="1400" b="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b="0" dirty="0">
                          <a:effectLst/>
                          <a:latin typeface="Roboto Slab Light"/>
                        </a:rPr>
                        <a:t>Sociable</a:t>
                      </a:r>
                      <a:endParaRPr lang="en-GB" sz="1400" b="0" i="0" dirty="0">
                        <a:effectLst/>
                        <a:latin typeface="Roboto Slab Light"/>
                        <a:ea typeface="Roboto Slab Light" pitchFamily="2" charset="0"/>
                        <a:cs typeface="Times New Roman" panose="02020603050405020304" pitchFamily="18" charset="0"/>
                      </a:endParaRPr>
                    </a:p>
                  </a:txBody>
                  <a:tcPr marL="42890" marR="42890" marT="0" marB="0" anchor="ctr"/>
                </a:tc>
                <a:extLst>
                  <a:ext uri="{0D108BD9-81ED-4DB2-BD59-A6C34878D82A}">
                    <a16:rowId xmlns:a16="http://schemas.microsoft.com/office/drawing/2014/main" val="740298620"/>
                  </a:ext>
                </a:extLst>
              </a:tr>
              <a:tr h="490590">
                <a:tc>
                  <a:txBody>
                    <a:bodyPr/>
                    <a:lstStyle/>
                    <a:p>
                      <a:pPr algn="ctr">
                        <a:lnSpc>
                          <a:spcPct val="115000"/>
                        </a:lnSpc>
                        <a:spcAft>
                          <a:spcPts val="0"/>
                        </a:spcAft>
                      </a:pPr>
                      <a:r>
                        <a:rPr lang="en-GB" sz="1400" b="0">
                          <a:effectLst/>
                          <a:latin typeface="Roboto Slab Light"/>
                        </a:rPr>
                        <a:t>Amazing</a:t>
                      </a:r>
                      <a:endParaRPr lang="en-GB" sz="1400" b="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dirty="0">
                          <a:effectLst/>
                          <a:latin typeface="Roboto Slab Light"/>
                        </a:rPr>
                        <a:t>Committed</a:t>
                      </a:r>
                      <a:endParaRPr lang="en-GB" sz="1400" i="0" dirty="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Empathic</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Hard working</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Persevering</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dirty="0">
                          <a:effectLst/>
                          <a:latin typeface="Roboto Slab Light"/>
                        </a:rPr>
                        <a:t>Sporty</a:t>
                      </a:r>
                      <a:endParaRPr lang="en-GB" sz="1400" i="0" dirty="0">
                        <a:effectLst/>
                        <a:latin typeface="Roboto Slab Light"/>
                        <a:ea typeface="Roboto Slab Light" pitchFamily="2" charset="0"/>
                        <a:cs typeface="Times New Roman" panose="02020603050405020304" pitchFamily="18" charset="0"/>
                      </a:endParaRPr>
                    </a:p>
                  </a:txBody>
                  <a:tcPr marL="42890" marR="42890" marT="0" marB="0" anchor="ctr"/>
                </a:tc>
                <a:extLst>
                  <a:ext uri="{0D108BD9-81ED-4DB2-BD59-A6C34878D82A}">
                    <a16:rowId xmlns:a16="http://schemas.microsoft.com/office/drawing/2014/main" val="4220410999"/>
                  </a:ext>
                </a:extLst>
              </a:tr>
              <a:tr h="490590">
                <a:tc>
                  <a:txBody>
                    <a:bodyPr/>
                    <a:lstStyle/>
                    <a:p>
                      <a:pPr algn="ctr">
                        <a:lnSpc>
                          <a:spcPct val="115000"/>
                        </a:lnSpc>
                        <a:spcAft>
                          <a:spcPts val="0"/>
                        </a:spcAft>
                      </a:pPr>
                      <a:r>
                        <a:rPr lang="en-GB" sz="1400" b="0">
                          <a:effectLst/>
                          <a:latin typeface="Roboto Slab Light"/>
                        </a:rPr>
                        <a:t>Articulate</a:t>
                      </a:r>
                      <a:endParaRPr lang="en-GB" sz="1400" b="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Compassionate</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Energetic</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Incredible</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Popular</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dirty="0">
                          <a:effectLst/>
                          <a:latin typeface="Roboto Slab Light"/>
                        </a:rPr>
                        <a:t>Strong</a:t>
                      </a:r>
                      <a:endParaRPr lang="en-GB" sz="1400" i="0" dirty="0">
                        <a:effectLst/>
                        <a:latin typeface="Roboto Slab Light"/>
                        <a:ea typeface="Roboto Slab Light" pitchFamily="2" charset="0"/>
                        <a:cs typeface="Times New Roman" panose="02020603050405020304" pitchFamily="18" charset="0"/>
                      </a:endParaRPr>
                    </a:p>
                  </a:txBody>
                  <a:tcPr marL="42890" marR="42890" marT="0" marB="0" anchor="ctr"/>
                </a:tc>
                <a:extLst>
                  <a:ext uri="{0D108BD9-81ED-4DB2-BD59-A6C34878D82A}">
                    <a16:rowId xmlns:a16="http://schemas.microsoft.com/office/drawing/2014/main" val="3766876711"/>
                  </a:ext>
                </a:extLst>
              </a:tr>
              <a:tr h="490590">
                <a:tc>
                  <a:txBody>
                    <a:bodyPr/>
                    <a:lstStyle/>
                    <a:p>
                      <a:pPr algn="ctr">
                        <a:lnSpc>
                          <a:spcPct val="115000"/>
                        </a:lnSpc>
                        <a:spcAft>
                          <a:spcPts val="0"/>
                        </a:spcAft>
                      </a:pPr>
                      <a:r>
                        <a:rPr lang="en-GB" sz="1400" b="0">
                          <a:effectLst/>
                          <a:latin typeface="Roboto Slab Light"/>
                        </a:rPr>
                        <a:t>Artistic</a:t>
                      </a:r>
                      <a:endParaRPr lang="en-GB" sz="1400" b="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Conscientious</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Enthusiastic</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Independent</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Quirky</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Talented</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extLst>
                  <a:ext uri="{0D108BD9-81ED-4DB2-BD59-A6C34878D82A}">
                    <a16:rowId xmlns:a16="http://schemas.microsoft.com/office/drawing/2014/main" val="2137648457"/>
                  </a:ext>
                </a:extLst>
              </a:tr>
              <a:tr h="469603">
                <a:tc>
                  <a:txBody>
                    <a:bodyPr/>
                    <a:lstStyle/>
                    <a:p>
                      <a:pPr algn="ctr">
                        <a:lnSpc>
                          <a:spcPct val="115000"/>
                        </a:lnSpc>
                        <a:spcAft>
                          <a:spcPts val="0"/>
                        </a:spcAft>
                      </a:pPr>
                      <a:r>
                        <a:rPr lang="en-GB" sz="1400" b="0">
                          <a:effectLst/>
                          <a:latin typeface="Roboto Slab Light"/>
                        </a:rPr>
                        <a:t>Attentive</a:t>
                      </a:r>
                      <a:endParaRPr lang="en-GB" sz="1400" b="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Considerate</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Expressive</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Intelligent</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Reflective</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dirty="0">
                          <a:effectLst/>
                          <a:latin typeface="Roboto Slab Light"/>
                        </a:rPr>
                        <a:t>Thoughtful</a:t>
                      </a:r>
                      <a:endParaRPr lang="en-GB" sz="1400" i="0" dirty="0">
                        <a:effectLst/>
                        <a:latin typeface="Roboto Slab Light"/>
                        <a:ea typeface="Roboto Slab Light" pitchFamily="2" charset="0"/>
                        <a:cs typeface="Times New Roman" panose="02020603050405020304" pitchFamily="18" charset="0"/>
                      </a:endParaRPr>
                    </a:p>
                  </a:txBody>
                  <a:tcPr marL="42890" marR="42890" marT="0" marB="0" anchor="ctr"/>
                </a:tc>
                <a:extLst>
                  <a:ext uri="{0D108BD9-81ED-4DB2-BD59-A6C34878D82A}">
                    <a16:rowId xmlns:a16="http://schemas.microsoft.com/office/drawing/2014/main" val="3737026638"/>
                  </a:ext>
                </a:extLst>
              </a:tr>
              <a:tr h="490590">
                <a:tc>
                  <a:txBody>
                    <a:bodyPr/>
                    <a:lstStyle/>
                    <a:p>
                      <a:pPr algn="ctr">
                        <a:lnSpc>
                          <a:spcPct val="115000"/>
                        </a:lnSpc>
                        <a:spcAft>
                          <a:spcPts val="0"/>
                        </a:spcAft>
                      </a:pPr>
                      <a:r>
                        <a:rPr lang="en-GB" sz="1400" b="0">
                          <a:effectLst/>
                          <a:latin typeface="Roboto Slab Light"/>
                        </a:rPr>
                        <a:t>Brave</a:t>
                      </a:r>
                      <a:endParaRPr lang="en-GB" sz="1400" b="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Courageous</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Fantastic</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Kind</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Resilient</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dirty="0">
                          <a:effectLst/>
                          <a:latin typeface="Roboto Slab Light"/>
                        </a:rPr>
                        <a:t>Trust worthy</a:t>
                      </a:r>
                      <a:endParaRPr lang="en-GB" sz="1400" i="0" dirty="0">
                        <a:effectLst/>
                        <a:latin typeface="Roboto Slab Light"/>
                        <a:ea typeface="Roboto Slab Light" pitchFamily="2" charset="0"/>
                        <a:cs typeface="Times New Roman" panose="02020603050405020304" pitchFamily="18" charset="0"/>
                      </a:endParaRPr>
                    </a:p>
                  </a:txBody>
                  <a:tcPr marL="42890" marR="42890" marT="0" marB="0" anchor="ctr"/>
                </a:tc>
                <a:extLst>
                  <a:ext uri="{0D108BD9-81ED-4DB2-BD59-A6C34878D82A}">
                    <a16:rowId xmlns:a16="http://schemas.microsoft.com/office/drawing/2014/main" val="3316200505"/>
                  </a:ext>
                </a:extLst>
              </a:tr>
              <a:tr h="490590">
                <a:tc>
                  <a:txBody>
                    <a:bodyPr/>
                    <a:lstStyle/>
                    <a:p>
                      <a:pPr algn="ctr">
                        <a:lnSpc>
                          <a:spcPct val="115000"/>
                        </a:lnSpc>
                        <a:spcAft>
                          <a:spcPts val="0"/>
                        </a:spcAft>
                      </a:pPr>
                      <a:r>
                        <a:rPr lang="en-GB" sz="1400" b="0">
                          <a:effectLst/>
                          <a:latin typeface="Roboto Slab Light"/>
                        </a:rPr>
                        <a:t>Calm</a:t>
                      </a:r>
                      <a:endParaRPr lang="en-GB" sz="1400" b="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Creative</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Fearless</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Knowledgeable</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Resourceful</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dirty="0">
                          <a:effectLst/>
                          <a:latin typeface="Roboto Slab Light"/>
                        </a:rPr>
                        <a:t>Versatile</a:t>
                      </a:r>
                      <a:endParaRPr lang="en-GB" sz="1400" i="0" dirty="0">
                        <a:effectLst/>
                        <a:latin typeface="Roboto Slab Light"/>
                        <a:ea typeface="Roboto Slab Light" pitchFamily="2" charset="0"/>
                        <a:cs typeface="Times New Roman" panose="02020603050405020304" pitchFamily="18" charset="0"/>
                      </a:endParaRPr>
                    </a:p>
                  </a:txBody>
                  <a:tcPr marL="42890" marR="42890" marT="0" marB="0" anchor="ctr"/>
                </a:tc>
                <a:extLst>
                  <a:ext uri="{0D108BD9-81ED-4DB2-BD59-A6C34878D82A}">
                    <a16:rowId xmlns:a16="http://schemas.microsoft.com/office/drawing/2014/main" val="3565550114"/>
                  </a:ext>
                </a:extLst>
              </a:tr>
              <a:tr h="490590">
                <a:tc>
                  <a:txBody>
                    <a:bodyPr/>
                    <a:lstStyle/>
                    <a:p>
                      <a:pPr algn="ctr">
                        <a:lnSpc>
                          <a:spcPct val="115000"/>
                        </a:lnSpc>
                        <a:spcAft>
                          <a:spcPts val="0"/>
                        </a:spcAft>
                      </a:pPr>
                      <a:r>
                        <a:rPr lang="en-GB" sz="1400" b="0">
                          <a:effectLst/>
                          <a:latin typeface="Roboto Slab Light"/>
                        </a:rPr>
                        <a:t>Capable</a:t>
                      </a:r>
                      <a:endParaRPr lang="en-GB" sz="1400" b="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Determined</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Flexible</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Level headed</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Responsible</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dirty="0">
                          <a:effectLst/>
                          <a:latin typeface="Roboto Slab Light"/>
                        </a:rPr>
                        <a:t>Wild</a:t>
                      </a:r>
                      <a:endParaRPr lang="en-GB" sz="1400" i="0" dirty="0">
                        <a:effectLst/>
                        <a:latin typeface="Roboto Slab Light"/>
                        <a:ea typeface="Roboto Slab Light" pitchFamily="2" charset="0"/>
                        <a:cs typeface="Times New Roman" panose="02020603050405020304" pitchFamily="18" charset="0"/>
                      </a:endParaRPr>
                    </a:p>
                  </a:txBody>
                  <a:tcPr marL="42890" marR="42890" marT="0" marB="0" anchor="ctr"/>
                </a:tc>
                <a:extLst>
                  <a:ext uri="{0D108BD9-81ED-4DB2-BD59-A6C34878D82A}">
                    <a16:rowId xmlns:a16="http://schemas.microsoft.com/office/drawing/2014/main" val="1500930587"/>
                  </a:ext>
                </a:extLst>
              </a:tr>
              <a:tr h="459109">
                <a:tc>
                  <a:txBody>
                    <a:bodyPr/>
                    <a:lstStyle/>
                    <a:p>
                      <a:pPr algn="ctr">
                        <a:lnSpc>
                          <a:spcPct val="115000"/>
                        </a:lnSpc>
                        <a:spcAft>
                          <a:spcPts val="0"/>
                        </a:spcAft>
                      </a:pPr>
                      <a:r>
                        <a:rPr lang="en-GB" sz="1400" b="0">
                          <a:effectLst/>
                          <a:latin typeface="Roboto Slab Light"/>
                        </a:rPr>
                        <a:t>Caring</a:t>
                      </a:r>
                      <a:endParaRPr lang="en-GB" sz="1400" b="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Diligent</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Fortuitous</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Loving</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Sensible</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dirty="0">
                          <a:effectLst/>
                          <a:latin typeface="Roboto Slab Light"/>
                        </a:rPr>
                        <a:t>Wise</a:t>
                      </a:r>
                      <a:endParaRPr lang="en-GB" sz="1400" i="0" dirty="0">
                        <a:effectLst/>
                        <a:latin typeface="Roboto Slab Light"/>
                        <a:ea typeface="Roboto Slab Light" pitchFamily="2" charset="0"/>
                        <a:cs typeface="Times New Roman" panose="02020603050405020304" pitchFamily="18" charset="0"/>
                      </a:endParaRPr>
                    </a:p>
                  </a:txBody>
                  <a:tcPr marL="42890" marR="42890" marT="0" marB="0" anchor="ctr"/>
                </a:tc>
                <a:extLst>
                  <a:ext uri="{0D108BD9-81ED-4DB2-BD59-A6C34878D82A}">
                    <a16:rowId xmlns:a16="http://schemas.microsoft.com/office/drawing/2014/main" val="1994910875"/>
                  </a:ext>
                </a:extLst>
              </a:tr>
              <a:tr h="455829">
                <a:tc>
                  <a:txBody>
                    <a:bodyPr/>
                    <a:lstStyle/>
                    <a:p>
                      <a:pPr algn="ctr">
                        <a:lnSpc>
                          <a:spcPct val="115000"/>
                        </a:lnSpc>
                        <a:spcAft>
                          <a:spcPts val="0"/>
                        </a:spcAft>
                      </a:pPr>
                      <a:r>
                        <a:rPr lang="en-GB" sz="1400" b="0" dirty="0">
                          <a:effectLst/>
                          <a:latin typeface="Roboto Slab Light"/>
                        </a:rPr>
                        <a:t>Clever</a:t>
                      </a:r>
                      <a:endParaRPr lang="en-GB" sz="1400" b="0" i="0" dirty="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Driven</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Friendly</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Passionate</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a:effectLst/>
                          <a:latin typeface="Roboto Slab Light"/>
                        </a:rPr>
                        <a:t>Sensitive</a:t>
                      </a:r>
                      <a:endParaRPr lang="en-GB" sz="1400" i="0">
                        <a:effectLst/>
                        <a:latin typeface="Roboto Slab Light"/>
                        <a:ea typeface="Roboto Slab Light" pitchFamily="2" charset="0"/>
                        <a:cs typeface="Times New Roman" panose="02020603050405020304" pitchFamily="18" charset="0"/>
                      </a:endParaRPr>
                    </a:p>
                  </a:txBody>
                  <a:tcPr marL="42890" marR="42890" marT="0" marB="0" anchor="ctr"/>
                </a:tc>
                <a:tc>
                  <a:txBody>
                    <a:bodyPr/>
                    <a:lstStyle/>
                    <a:p>
                      <a:pPr algn="ctr">
                        <a:lnSpc>
                          <a:spcPct val="115000"/>
                        </a:lnSpc>
                        <a:spcAft>
                          <a:spcPts val="0"/>
                        </a:spcAft>
                      </a:pPr>
                      <a:r>
                        <a:rPr lang="en-GB" sz="1400" dirty="0">
                          <a:effectLst/>
                          <a:latin typeface="Roboto Slab Light"/>
                        </a:rPr>
                        <a:t>Zany</a:t>
                      </a:r>
                      <a:endParaRPr lang="en-GB" sz="1400" i="0" dirty="0">
                        <a:effectLst/>
                        <a:latin typeface="Roboto Slab Light"/>
                        <a:ea typeface="Roboto Slab Light" pitchFamily="2" charset="0"/>
                        <a:cs typeface="Times New Roman" panose="02020603050405020304" pitchFamily="18" charset="0"/>
                      </a:endParaRPr>
                    </a:p>
                  </a:txBody>
                  <a:tcPr marL="42890" marR="42890" marT="0" marB="0" anchor="ctr"/>
                </a:tc>
                <a:extLst>
                  <a:ext uri="{0D108BD9-81ED-4DB2-BD59-A6C34878D82A}">
                    <a16:rowId xmlns:a16="http://schemas.microsoft.com/office/drawing/2014/main" val="1005376978"/>
                  </a:ext>
                </a:extLst>
              </a:tr>
            </a:tbl>
          </a:graphicData>
        </a:graphic>
      </p:graphicFrame>
    </p:spTree>
    <p:extLst>
      <p:ext uri="{BB962C8B-B14F-4D97-AF65-F5344CB8AC3E}">
        <p14:creationId xmlns:p14="http://schemas.microsoft.com/office/powerpoint/2010/main" val="237594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214F-0937-4FF3-93C1-42567BB62C28}"/>
              </a:ext>
            </a:extLst>
          </p:cNvPr>
          <p:cNvSpPr>
            <a:spLocks noGrp="1"/>
          </p:cNvSpPr>
          <p:nvPr>
            <p:ph type="title"/>
          </p:nvPr>
        </p:nvSpPr>
        <p:spPr>
          <a:xfrm>
            <a:off x="684212" y="765175"/>
            <a:ext cx="7524751" cy="1076877"/>
          </a:xfrm>
        </p:spPr>
        <p:txBody>
          <a:bodyPr>
            <a:noAutofit/>
          </a:bodyPr>
          <a:lstStyle/>
          <a:p>
            <a:r>
              <a:rPr lang="en-GB" sz="3200" dirty="0">
                <a:latin typeface="BROWN-LIGHT"/>
                <a:cs typeface="Calibri" panose="020F0502020204030204" pitchFamily="34" charset="0"/>
              </a:rPr>
              <a:t>Useful phrases for the young person who is “fine” – to keep connected and build trust</a:t>
            </a:r>
          </a:p>
        </p:txBody>
      </p:sp>
      <p:sp>
        <p:nvSpPr>
          <p:cNvPr id="3" name="Content Placeholder 2">
            <a:extLst>
              <a:ext uri="{FF2B5EF4-FFF2-40B4-BE49-F238E27FC236}">
                <a16:creationId xmlns:a16="http://schemas.microsoft.com/office/drawing/2014/main" id="{5B21B7B7-F42D-4677-8DBA-2F37A9641AD9}"/>
              </a:ext>
            </a:extLst>
          </p:cNvPr>
          <p:cNvSpPr>
            <a:spLocks noGrp="1"/>
          </p:cNvSpPr>
          <p:nvPr>
            <p:ph idx="1"/>
          </p:nvPr>
        </p:nvSpPr>
        <p:spPr>
          <a:xfrm>
            <a:off x="684211" y="1842052"/>
            <a:ext cx="7524751" cy="3816351"/>
          </a:xfrm>
        </p:spPr>
        <p:txBody>
          <a:bodyPr>
            <a:normAutofit fontScale="77500" lnSpcReduction="20000"/>
          </a:bodyPr>
          <a:lstStyle/>
          <a:p>
            <a:endParaRPr lang="en-GB" dirty="0">
              <a:latin typeface="Calibri" panose="020F0502020204030204" pitchFamily="34" charset="0"/>
              <a:cs typeface="Calibri" panose="020F0502020204030204" pitchFamily="34" charset="0"/>
            </a:endParaRPr>
          </a:p>
          <a:p>
            <a:r>
              <a:rPr lang="en-GB" sz="2800" dirty="0">
                <a:latin typeface="Roboto Slab Light"/>
                <a:cs typeface="Calibri" panose="020F0502020204030204" pitchFamily="34" charset="0"/>
              </a:rPr>
              <a:t>“You are determined and strong and I am interested to hear your thoughts on balancing your training and workload”</a:t>
            </a:r>
          </a:p>
          <a:p>
            <a:r>
              <a:rPr lang="en-GB" sz="2800" dirty="0">
                <a:latin typeface="Roboto Slab Light"/>
                <a:cs typeface="Calibri" panose="020F0502020204030204" pitchFamily="34" charset="0"/>
              </a:rPr>
              <a:t>“You have become much stronger this term, and I’ve noticed you are taking your training very seriously.”</a:t>
            </a:r>
          </a:p>
          <a:p>
            <a:r>
              <a:rPr lang="en-GB" sz="2800" dirty="0">
                <a:latin typeface="Roboto Slab Light"/>
                <a:cs typeface="Calibri" panose="020F0502020204030204" pitchFamily="34" charset="0"/>
              </a:rPr>
              <a:t>“What would your top training tips be for a younger student?”</a:t>
            </a:r>
          </a:p>
          <a:p>
            <a:r>
              <a:rPr lang="en-GB" sz="2800" dirty="0">
                <a:latin typeface="Roboto Slab Light"/>
                <a:cs typeface="Calibri" panose="020F0502020204030204" pitchFamily="34" charset="0"/>
              </a:rPr>
              <a:t>“I’ve noticed you have stopped training with your pals”</a:t>
            </a:r>
          </a:p>
          <a:p>
            <a:r>
              <a:rPr lang="en-GB" sz="2800" dirty="0">
                <a:latin typeface="Roboto Slab Light"/>
                <a:cs typeface="Calibri" panose="020F0502020204030204" pitchFamily="34" charset="0"/>
              </a:rPr>
              <a:t>“Tell me the things that motivate you”</a:t>
            </a:r>
          </a:p>
          <a:p>
            <a:endParaRPr lang="en-GB" sz="2800" dirty="0">
              <a:latin typeface="Roboto Slab Light"/>
              <a:cs typeface="Calibri" panose="020F0502020204030204" pitchFamily="34" charset="0"/>
            </a:endParaRPr>
          </a:p>
          <a:p>
            <a:r>
              <a:rPr lang="en-GB" sz="2800" b="1" dirty="0">
                <a:solidFill>
                  <a:schemeClr val="accent2"/>
                </a:solidFill>
                <a:latin typeface="Roboto Slab Light"/>
                <a:cs typeface="Calibri" panose="020F0502020204030204" pitchFamily="34" charset="0"/>
              </a:rPr>
              <a:t>Make sure you pay attention to what is going well for your child, as well as noticing what might not be going so well</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65016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1E63-936B-2149-A371-3E3E747A9327}"/>
              </a:ext>
            </a:extLst>
          </p:cNvPr>
          <p:cNvSpPr>
            <a:spLocks noGrp="1"/>
          </p:cNvSpPr>
          <p:nvPr>
            <p:ph type="ctrTitle"/>
          </p:nvPr>
        </p:nvSpPr>
        <p:spPr/>
        <p:txBody>
          <a:bodyPr/>
          <a:lstStyle/>
          <a:p>
            <a:r>
              <a:rPr lang="en-US" dirty="0"/>
              <a:t>Our vision</a:t>
            </a:r>
          </a:p>
        </p:txBody>
      </p:sp>
      <p:sp>
        <p:nvSpPr>
          <p:cNvPr id="3" name="Subtitle 2">
            <a:extLst>
              <a:ext uri="{FF2B5EF4-FFF2-40B4-BE49-F238E27FC236}">
                <a16:creationId xmlns:a16="http://schemas.microsoft.com/office/drawing/2014/main" id="{F4C6FC4E-60EB-CA47-A53E-4C370834A70A}"/>
              </a:ext>
            </a:extLst>
          </p:cNvPr>
          <p:cNvSpPr>
            <a:spLocks noGrp="1"/>
          </p:cNvSpPr>
          <p:nvPr>
            <p:ph type="subTitle" idx="1"/>
          </p:nvPr>
        </p:nvSpPr>
        <p:spPr>
          <a:xfrm>
            <a:off x="1331912" y="3759200"/>
            <a:ext cx="6137667" cy="2478086"/>
          </a:xfrm>
        </p:spPr>
        <p:txBody>
          <a:bodyPr>
            <a:normAutofit/>
          </a:bodyPr>
          <a:lstStyle/>
          <a:p>
            <a:r>
              <a:rPr lang="en-GB" dirty="0">
                <a:latin typeface="Roboto Slab" pitchFamily="2" charset="0"/>
                <a:ea typeface="Roboto Slab" pitchFamily="2" charset="0"/>
              </a:rPr>
              <a:t>A world where people understand and talk openly about mental health, where young people and those who support them are equipped to maintain and enhance their mental health and wellbeing, and have the confidence to seek </a:t>
            </a:r>
            <a:br>
              <a:rPr lang="en-GB" dirty="0">
                <a:latin typeface="Roboto Slab" pitchFamily="2" charset="0"/>
                <a:ea typeface="Roboto Slab" pitchFamily="2" charset="0"/>
              </a:rPr>
            </a:br>
            <a:r>
              <a:rPr lang="en-GB" dirty="0">
                <a:latin typeface="Roboto Slab" pitchFamily="2" charset="0"/>
                <a:ea typeface="Roboto Slab" pitchFamily="2" charset="0"/>
              </a:rPr>
              <a:t>help when they need it.</a:t>
            </a:r>
            <a:endParaRPr lang="en-US" dirty="0">
              <a:latin typeface="Roboto Slab" pitchFamily="2" charset="0"/>
              <a:ea typeface="Roboto Slab" pitchFamily="2" charset="0"/>
            </a:endParaRPr>
          </a:p>
        </p:txBody>
      </p:sp>
      <p:sp>
        <p:nvSpPr>
          <p:cNvPr id="4" name="Slide Number Placeholder 3">
            <a:extLst>
              <a:ext uri="{FF2B5EF4-FFF2-40B4-BE49-F238E27FC236}">
                <a16:creationId xmlns:a16="http://schemas.microsoft.com/office/drawing/2014/main" id="{2FF9B45A-2496-7446-8F6A-698D9C33A81E}"/>
              </a:ext>
            </a:extLst>
          </p:cNvPr>
          <p:cNvSpPr>
            <a:spLocks noGrp="1"/>
          </p:cNvSpPr>
          <p:nvPr>
            <p:ph type="sldNum" sz="quarter" idx="4"/>
          </p:nvPr>
        </p:nvSpPr>
        <p:spPr/>
        <p:txBody>
          <a:bodyPr/>
          <a:lstStyle/>
          <a:p>
            <a:fld id="{7C23CD3B-0B7E-9F43-AB10-3DFC78E76F5B}" type="slidenum">
              <a:rPr lang="en-US" smtClean="0"/>
              <a:pPr/>
              <a:t>2</a:t>
            </a:fld>
            <a:endParaRPr lang="en-US" dirty="0"/>
          </a:p>
        </p:txBody>
      </p:sp>
      <p:pic>
        <p:nvPicPr>
          <p:cNvPr id="6" name="Picture 5">
            <a:extLst>
              <a:ext uri="{FF2B5EF4-FFF2-40B4-BE49-F238E27FC236}">
                <a16:creationId xmlns:a16="http://schemas.microsoft.com/office/drawing/2014/main" id="{9BAA6C2F-0437-8A4C-B242-3D051BF7385E}"/>
              </a:ext>
            </a:extLst>
          </p:cNvPr>
          <p:cNvPicPr>
            <a:picLocks noChangeAspect="1"/>
          </p:cNvPicPr>
          <p:nvPr/>
        </p:nvPicPr>
        <p:blipFill>
          <a:blip r:embed="rId2"/>
          <a:stretch>
            <a:fillRect/>
          </a:stretch>
        </p:blipFill>
        <p:spPr>
          <a:xfrm>
            <a:off x="1331912" y="765175"/>
            <a:ext cx="3240088" cy="832316"/>
          </a:xfrm>
          <a:prstGeom prst="rect">
            <a:avLst/>
          </a:prstGeom>
        </p:spPr>
      </p:pic>
    </p:spTree>
    <p:extLst>
      <p:ext uri="{BB962C8B-B14F-4D97-AF65-F5344CB8AC3E}">
        <p14:creationId xmlns:p14="http://schemas.microsoft.com/office/powerpoint/2010/main" val="135666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F3E935B-3A21-47C9-B396-8A128A78EF48}"/>
              </a:ext>
            </a:extLst>
          </p:cNvPr>
          <p:cNvSpPr/>
          <p:nvPr/>
        </p:nvSpPr>
        <p:spPr>
          <a:xfrm>
            <a:off x="593000" y="620712"/>
            <a:ext cx="5779226" cy="5616576"/>
          </a:xfrm>
          <a:prstGeom prst="wedgeEllipseCallout">
            <a:avLst>
              <a:gd name="adj1" fmla="val 48311"/>
              <a:gd name="adj2" fmla="val 496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dirty="0">
                <a:solidFill>
                  <a:prstClr val="white"/>
                </a:solidFill>
                <a:latin typeface="Roboto Slab Light"/>
              </a:rPr>
              <a:t>You child tells you they are </a:t>
            </a:r>
          </a:p>
          <a:p>
            <a:pPr algn="ctr">
              <a:defRPr/>
            </a:pPr>
            <a:r>
              <a:rPr lang="en-GB" sz="3600" dirty="0">
                <a:solidFill>
                  <a:prstClr val="white"/>
                </a:solidFill>
                <a:latin typeface="Roboto Slab Light"/>
              </a:rPr>
              <a:t>self-harming.. </a:t>
            </a:r>
          </a:p>
          <a:p>
            <a:pPr algn="ctr">
              <a:defRPr/>
            </a:pPr>
            <a:r>
              <a:rPr lang="en-GB" sz="3600" dirty="0">
                <a:solidFill>
                  <a:prstClr val="white"/>
                </a:solidFill>
                <a:latin typeface="Roboto Slab Light"/>
              </a:rPr>
              <a:t>What next?</a:t>
            </a:r>
          </a:p>
        </p:txBody>
      </p:sp>
    </p:spTree>
    <p:extLst>
      <p:ext uri="{BB962C8B-B14F-4D97-AF65-F5344CB8AC3E}">
        <p14:creationId xmlns:p14="http://schemas.microsoft.com/office/powerpoint/2010/main" val="286294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0766" y="5803474"/>
            <a:ext cx="6227054" cy="164639"/>
          </a:xfrm>
        </p:spPr>
        <p:txBody>
          <a:bodyPr>
            <a:normAutofit fontScale="32500" lnSpcReduction="20000"/>
          </a:bodyPr>
          <a:lstStyle/>
          <a:p>
            <a:r>
              <a:rPr lang="en-GB" dirty="0">
                <a:hlinkClick r:id="rId2"/>
              </a:rPr>
              <a:t>http://www.youngminds.org.uk/noharmdone</a:t>
            </a:r>
            <a:endParaRPr lang="en-GB" dirty="0"/>
          </a:p>
          <a:p>
            <a:endParaRPr lang="en-GB" dirty="0"/>
          </a:p>
        </p:txBody>
      </p:sp>
      <p:sp>
        <p:nvSpPr>
          <p:cNvPr id="3" name="Title 2"/>
          <p:cNvSpPr>
            <a:spLocks noGrp="1"/>
          </p:cNvSpPr>
          <p:nvPr>
            <p:ph type="title"/>
          </p:nvPr>
        </p:nvSpPr>
        <p:spPr>
          <a:xfrm>
            <a:off x="684210" y="197854"/>
            <a:ext cx="5688013" cy="1655762"/>
          </a:xfrm>
        </p:spPr>
        <p:txBody>
          <a:bodyPr>
            <a:normAutofit/>
          </a:bodyPr>
          <a:lstStyle/>
          <a:p>
            <a:r>
              <a:rPr lang="en-GB" dirty="0"/>
              <a:t>No Harm Done – Leaflets &amp; Videos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2440" y="3071194"/>
            <a:ext cx="2648707" cy="236352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049467E3-A6CF-402E-8D6A-81C518BD41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3984" y="988626"/>
            <a:ext cx="4359355" cy="444609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336262C4-0B60-4373-AA4E-28EC2AB5115F}"/>
              </a:ext>
            </a:extLst>
          </p:cNvPr>
          <p:cNvSpPr txBox="1"/>
          <p:nvPr/>
        </p:nvSpPr>
        <p:spPr>
          <a:xfrm>
            <a:off x="245604" y="5604549"/>
            <a:ext cx="7561148" cy="1200329"/>
          </a:xfrm>
          <a:prstGeom prst="rect">
            <a:avLst/>
          </a:prstGeom>
          <a:noFill/>
        </p:spPr>
        <p:txBody>
          <a:bodyPr wrap="square">
            <a:spAutoFit/>
          </a:bodyPr>
          <a:lstStyle/>
          <a:p>
            <a:r>
              <a:rPr lang="en-GB" sz="1800" b="1" dirty="0">
                <a:solidFill>
                  <a:schemeClr val="bg1"/>
                </a:solidFill>
                <a:latin typeface="Roboto Slab Light"/>
                <a:hlinkClick r:id="rId5">
                  <a:extLst>
                    <a:ext uri="{A12FA001-AC4F-418D-AE19-62706E023703}">
                      <ahyp:hlinkClr xmlns:ahyp="http://schemas.microsoft.com/office/drawing/2018/hyperlinkcolor" val="tx"/>
                    </a:ext>
                  </a:extLst>
                </a:hlinkClick>
              </a:rPr>
              <a:t>No Harm Done – video and leaflet for parents </a:t>
            </a:r>
            <a:r>
              <a:rPr lang="en-GB" sz="1800" dirty="0">
                <a:solidFill>
                  <a:schemeClr val="bg1"/>
                </a:solidFill>
                <a:latin typeface="Roboto Slab Light"/>
                <a:hlinkClick r:id="" action="ppaction://noaction">
                  <a:extLst>
                    <a:ext uri="{A12FA001-AC4F-418D-AE19-62706E023703}">
                      <ahyp:hlinkClr xmlns:ahyp="http://schemas.microsoft.com/office/drawing/2018/hyperlinkcolor" val="tx"/>
                    </a:ext>
                  </a:extLst>
                </a:hlinkClick>
              </a:rPr>
              <a:t>created by Young Minds, Charlie Waller Trust and Royal College of Psychiatrists </a:t>
            </a:r>
          </a:p>
          <a:p>
            <a:r>
              <a:rPr lang="en-GB" sz="1800" dirty="0">
                <a:solidFill>
                  <a:schemeClr val="bg1"/>
                </a:solidFill>
                <a:latin typeface="Roboto Slab Light"/>
                <a:hlinkClick r:id="" action="ppaction://noaction">
                  <a:extLst>
                    <a:ext uri="{A12FA001-AC4F-418D-AE19-62706E023703}">
                      <ahyp:hlinkClr xmlns:ahyp="http://schemas.microsoft.com/office/drawing/2018/hyperlinkcolor" val="tx"/>
                    </a:ext>
                  </a:extLst>
                </a:hlinkClick>
              </a:rPr>
              <a:t>Advice and support for parents or carers of self-harming children (charliewaller.org)</a:t>
            </a:r>
            <a:endParaRPr lang="en-GB" sz="1800" dirty="0">
              <a:solidFill>
                <a:schemeClr val="bg1"/>
              </a:solidFill>
              <a:latin typeface="Roboto Slab Light"/>
            </a:endParaRPr>
          </a:p>
        </p:txBody>
      </p:sp>
    </p:spTree>
    <p:extLst>
      <p:ext uri="{BB962C8B-B14F-4D97-AF65-F5344CB8AC3E}">
        <p14:creationId xmlns:p14="http://schemas.microsoft.com/office/powerpoint/2010/main" val="1522436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C060F9E8-6981-415D-8002-3AD39DA37724}"/>
              </a:ext>
            </a:extLst>
          </p:cNvPr>
          <p:cNvSpPr/>
          <p:nvPr/>
        </p:nvSpPr>
        <p:spPr>
          <a:xfrm>
            <a:off x="980704" y="889809"/>
            <a:ext cx="4970409" cy="5078382"/>
          </a:xfrm>
          <a:prstGeom prst="wedgeEllipseCallout">
            <a:avLst>
              <a:gd name="adj1" fmla="val 51149"/>
              <a:gd name="adj2" fmla="val 4987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Aft>
                <a:spcPts val="0"/>
              </a:spcAft>
              <a:defRPr/>
            </a:pPr>
            <a:r>
              <a:rPr lang="en-GB" sz="2400" dirty="0">
                <a:latin typeface="Roboto Slab Light"/>
              </a:rPr>
              <a:t>You  discover your child is self harming and you feel overwhelmed with emotions.</a:t>
            </a:r>
          </a:p>
          <a:p>
            <a:pPr fontAlgn="auto">
              <a:spcAft>
                <a:spcPts val="0"/>
              </a:spcAft>
              <a:defRPr/>
            </a:pPr>
            <a:endParaRPr lang="en-GB" sz="2400" dirty="0">
              <a:latin typeface="Roboto Slab Light"/>
            </a:endParaRPr>
          </a:p>
          <a:p>
            <a:pPr fontAlgn="auto">
              <a:spcAft>
                <a:spcPts val="0"/>
              </a:spcAft>
              <a:defRPr/>
            </a:pPr>
            <a:r>
              <a:rPr lang="en-GB" sz="2400" dirty="0">
                <a:latin typeface="Roboto Slab Light"/>
              </a:rPr>
              <a:t>You might feel a sense of failure – why didn’t I see this coming? Could I have protected them better?</a:t>
            </a:r>
          </a:p>
        </p:txBody>
      </p:sp>
      <p:sp>
        <p:nvSpPr>
          <p:cNvPr id="3" name="Speech Bubble: Oval 2">
            <a:extLst>
              <a:ext uri="{FF2B5EF4-FFF2-40B4-BE49-F238E27FC236}">
                <a16:creationId xmlns:a16="http://schemas.microsoft.com/office/drawing/2014/main" id="{22B46197-E730-4550-B5B5-3A3C598638EB}"/>
              </a:ext>
            </a:extLst>
          </p:cNvPr>
          <p:cNvSpPr/>
          <p:nvPr/>
        </p:nvSpPr>
        <p:spPr>
          <a:xfrm>
            <a:off x="0" y="157129"/>
            <a:ext cx="2031436" cy="1920844"/>
          </a:xfrm>
          <a:prstGeom prst="wedgeEllipseCallout">
            <a:avLst>
              <a:gd name="adj1" fmla="val 38979"/>
              <a:gd name="adj2" fmla="val 573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Roboto Slab Light"/>
              </a:rPr>
              <a:t>Shock</a:t>
            </a:r>
          </a:p>
        </p:txBody>
      </p:sp>
      <p:sp>
        <p:nvSpPr>
          <p:cNvPr id="4" name="Speech Bubble: Oval 3">
            <a:extLst>
              <a:ext uri="{FF2B5EF4-FFF2-40B4-BE49-F238E27FC236}">
                <a16:creationId xmlns:a16="http://schemas.microsoft.com/office/drawing/2014/main" id="{BB9058E2-9FAB-4866-8907-A18A34A476B8}"/>
              </a:ext>
            </a:extLst>
          </p:cNvPr>
          <p:cNvSpPr/>
          <p:nvPr/>
        </p:nvSpPr>
        <p:spPr>
          <a:xfrm>
            <a:off x="2116274" y="38400"/>
            <a:ext cx="2447258" cy="2158301"/>
          </a:xfrm>
          <a:prstGeom prst="wedgeEllipseCallout">
            <a:avLst>
              <a:gd name="adj1" fmla="val 38979"/>
              <a:gd name="adj2" fmla="val 573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Roboto Slab Light"/>
              </a:rPr>
              <a:t>Confused</a:t>
            </a:r>
          </a:p>
        </p:txBody>
      </p:sp>
      <p:sp>
        <p:nvSpPr>
          <p:cNvPr id="6" name="Speech Bubble: Oval 5">
            <a:extLst>
              <a:ext uri="{FF2B5EF4-FFF2-40B4-BE49-F238E27FC236}">
                <a16:creationId xmlns:a16="http://schemas.microsoft.com/office/drawing/2014/main" id="{486FB419-0785-4826-A562-95F1C9535C73}"/>
              </a:ext>
            </a:extLst>
          </p:cNvPr>
          <p:cNvSpPr/>
          <p:nvPr/>
        </p:nvSpPr>
        <p:spPr>
          <a:xfrm>
            <a:off x="4798941" y="2142247"/>
            <a:ext cx="2031436" cy="1920844"/>
          </a:xfrm>
          <a:prstGeom prst="wedgeEllipseCallout">
            <a:avLst>
              <a:gd name="adj1" fmla="val 38979"/>
              <a:gd name="adj2" fmla="val 573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Roboto Slab Light"/>
              </a:rPr>
              <a:t>Shame/ guilt</a:t>
            </a:r>
          </a:p>
        </p:txBody>
      </p:sp>
      <p:sp>
        <p:nvSpPr>
          <p:cNvPr id="7" name="Speech Bubble: Oval 6">
            <a:extLst>
              <a:ext uri="{FF2B5EF4-FFF2-40B4-BE49-F238E27FC236}">
                <a16:creationId xmlns:a16="http://schemas.microsoft.com/office/drawing/2014/main" id="{8711CC34-678C-40C7-BBBB-E03CA7E52F3A}"/>
              </a:ext>
            </a:extLst>
          </p:cNvPr>
          <p:cNvSpPr/>
          <p:nvPr/>
        </p:nvSpPr>
        <p:spPr>
          <a:xfrm>
            <a:off x="4596198" y="56010"/>
            <a:ext cx="2031436" cy="1920844"/>
          </a:xfrm>
          <a:prstGeom prst="wedgeEllipseCallout">
            <a:avLst>
              <a:gd name="adj1" fmla="val 38979"/>
              <a:gd name="adj2" fmla="val 573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Roboto Slab Light"/>
              </a:rPr>
              <a:t>Anger</a:t>
            </a:r>
          </a:p>
        </p:txBody>
      </p:sp>
      <p:sp>
        <p:nvSpPr>
          <p:cNvPr id="8" name="Speech Bubble: Oval 7">
            <a:extLst>
              <a:ext uri="{FF2B5EF4-FFF2-40B4-BE49-F238E27FC236}">
                <a16:creationId xmlns:a16="http://schemas.microsoft.com/office/drawing/2014/main" id="{5DACE38A-91C3-465B-B06F-0D1EBC391857}"/>
              </a:ext>
            </a:extLst>
          </p:cNvPr>
          <p:cNvSpPr/>
          <p:nvPr/>
        </p:nvSpPr>
        <p:spPr>
          <a:xfrm>
            <a:off x="6684887" y="140176"/>
            <a:ext cx="2641035" cy="2463976"/>
          </a:xfrm>
          <a:prstGeom prst="wedgeEllipseCallout">
            <a:avLst>
              <a:gd name="adj1" fmla="val 38979"/>
              <a:gd name="adj2" fmla="val 573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Roboto Slab Light"/>
              </a:rPr>
              <a:t>Devastation</a:t>
            </a:r>
          </a:p>
        </p:txBody>
      </p:sp>
      <p:sp>
        <p:nvSpPr>
          <p:cNvPr id="9" name="Speech Bubble: Oval 8">
            <a:extLst>
              <a:ext uri="{FF2B5EF4-FFF2-40B4-BE49-F238E27FC236}">
                <a16:creationId xmlns:a16="http://schemas.microsoft.com/office/drawing/2014/main" id="{001A1F18-2637-4A8C-9731-E8AAA797B3B4}"/>
              </a:ext>
            </a:extLst>
          </p:cNvPr>
          <p:cNvSpPr/>
          <p:nvPr/>
        </p:nvSpPr>
        <p:spPr>
          <a:xfrm>
            <a:off x="6830377" y="2679469"/>
            <a:ext cx="2031436" cy="1920844"/>
          </a:xfrm>
          <a:prstGeom prst="wedgeEllipseCallout">
            <a:avLst>
              <a:gd name="adj1" fmla="val 38979"/>
              <a:gd name="adj2" fmla="val 573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Roboto Slab Light"/>
              </a:rPr>
              <a:t>Sadness</a:t>
            </a:r>
          </a:p>
        </p:txBody>
      </p:sp>
      <p:sp>
        <p:nvSpPr>
          <p:cNvPr id="10" name="Speech Bubble: Oval 9">
            <a:extLst>
              <a:ext uri="{FF2B5EF4-FFF2-40B4-BE49-F238E27FC236}">
                <a16:creationId xmlns:a16="http://schemas.microsoft.com/office/drawing/2014/main" id="{AB7FADD3-7AAB-4918-8613-59C142B93F88}"/>
              </a:ext>
            </a:extLst>
          </p:cNvPr>
          <p:cNvSpPr/>
          <p:nvPr/>
        </p:nvSpPr>
        <p:spPr>
          <a:xfrm>
            <a:off x="6989686" y="4675630"/>
            <a:ext cx="2031436" cy="1920844"/>
          </a:xfrm>
          <a:prstGeom prst="wedgeEllipseCallout">
            <a:avLst>
              <a:gd name="adj1" fmla="val 38979"/>
              <a:gd name="adj2" fmla="val 573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Roboto Slab Light"/>
              </a:rPr>
              <a:t>Why?</a:t>
            </a:r>
          </a:p>
        </p:txBody>
      </p:sp>
      <p:sp>
        <p:nvSpPr>
          <p:cNvPr id="11" name="Speech Bubble: Oval 10">
            <a:extLst>
              <a:ext uri="{FF2B5EF4-FFF2-40B4-BE49-F238E27FC236}">
                <a16:creationId xmlns:a16="http://schemas.microsoft.com/office/drawing/2014/main" id="{3C40D04C-EB01-43F1-B121-62D1F17DDC6A}"/>
              </a:ext>
            </a:extLst>
          </p:cNvPr>
          <p:cNvSpPr/>
          <p:nvPr/>
        </p:nvSpPr>
        <p:spPr>
          <a:xfrm>
            <a:off x="4870709" y="4600313"/>
            <a:ext cx="2031436" cy="1920844"/>
          </a:xfrm>
          <a:prstGeom prst="wedgeEllipseCallout">
            <a:avLst>
              <a:gd name="adj1" fmla="val 38979"/>
              <a:gd name="adj2" fmla="val 573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Roboto Slab Light"/>
              </a:rPr>
              <a:t>Disbelief</a:t>
            </a:r>
          </a:p>
        </p:txBody>
      </p:sp>
    </p:spTree>
    <p:extLst>
      <p:ext uri="{BB962C8B-B14F-4D97-AF65-F5344CB8AC3E}">
        <p14:creationId xmlns:p14="http://schemas.microsoft.com/office/powerpoint/2010/main" val="13245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436" y="179131"/>
            <a:ext cx="8326897" cy="854830"/>
          </a:xfrm>
        </p:spPr>
        <p:txBody>
          <a:bodyPr>
            <a:normAutofit fontScale="90000"/>
          </a:bodyPr>
          <a:lstStyle/>
          <a:p>
            <a:r>
              <a:rPr lang="en-GB" sz="3600" dirty="0">
                <a:latin typeface="BROWN-LIGHT"/>
                <a:cs typeface="Calibri" panose="020F0502020204030204" pitchFamily="34" charset="0"/>
              </a:rPr>
              <a:t>Practical tips for building trust with your child</a:t>
            </a:r>
          </a:p>
        </p:txBody>
      </p:sp>
      <p:sp>
        <p:nvSpPr>
          <p:cNvPr id="6" name="Speech Bubble: Oval 5"/>
          <p:cNvSpPr/>
          <p:nvPr/>
        </p:nvSpPr>
        <p:spPr>
          <a:xfrm>
            <a:off x="452374" y="892173"/>
            <a:ext cx="3027514" cy="2722676"/>
          </a:xfrm>
          <a:prstGeom prst="wedgeEllipseCallout">
            <a:avLst>
              <a:gd name="adj1" fmla="val 35788"/>
              <a:gd name="adj2" fmla="val 5665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Roboto Slab Light"/>
              </a:rPr>
              <a:t>I don’t want to be watched constantly. I don’t want people to see me as that person</a:t>
            </a:r>
          </a:p>
        </p:txBody>
      </p:sp>
      <p:sp>
        <p:nvSpPr>
          <p:cNvPr id="7" name="Speech Bubble: Oval 6"/>
          <p:cNvSpPr/>
          <p:nvPr/>
        </p:nvSpPr>
        <p:spPr>
          <a:xfrm>
            <a:off x="4193358" y="648289"/>
            <a:ext cx="2419039" cy="1713812"/>
          </a:xfrm>
          <a:prstGeom prst="wedgeEllipseCallout">
            <a:avLst>
              <a:gd name="adj1" fmla="val 23983"/>
              <a:gd name="adj2" fmla="val 6648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Roboto Slab Light"/>
              </a:rPr>
              <a:t>Before I didn’t have aspirations, now I see a future</a:t>
            </a:r>
          </a:p>
        </p:txBody>
      </p:sp>
      <p:sp>
        <p:nvSpPr>
          <p:cNvPr id="11" name="Speech Bubble: Oval 10"/>
          <p:cNvSpPr/>
          <p:nvPr/>
        </p:nvSpPr>
        <p:spPr>
          <a:xfrm>
            <a:off x="448159" y="3929653"/>
            <a:ext cx="2783745" cy="2391634"/>
          </a:xfrm>
          <a:prstGeom prst="wedgeEllipseCallout">
            <a:avLst>
              <a:gd name="adj1" fmla="val 31293"/>
              <a:gd name="adj2" fmla="val 5867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Roboto Slab Light"/>
              </a:rPr>
              <a:t>My mum &amp; dad accepted it, they didn’t shout. They gave me support. I will be forever grateful</a:t>
            </a:r>
          </a:p>
        </p:txBody>
      </p:sp>
      <p:sp>
        <p:nvSpPr>
          <p:cNvPr id="8" name="Speech Bubble: Oval 7"/>
          <p:cNvSpPr/>
          <p:nvPr/>
        </p:nvSpPr>
        <p:spPr>
          <a:xfrm>
            <a:off x="348450" y="3861997"/>
            <a:ext cx="3131438" cy="2816872"/>
          </a:xfrm>
          <a:prstGeom prst="wedgeEllipseCallout">
            <a:avLst>
              <a:gd name="adj1" fmla="val 33022"/>
              <a:gd name="adj2" fmla="val 554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Roboto Slab Light"/>
              </a:rPr>
              <a:t>Trust yourself, you are ok as a parent. Just keep talking that is fundamental</a:t>
            </a:r>
          </a:p>
        </p:txBody>
      </p:sp>
      <p:sp>
        <p:nvSpPr>
          <p:cNvPr id="9" name="Speech Bubble: Oval 8"/>
          <p:cNvSpPr/>
          <p:nvPr/>
        </p:nvSpPr>
        <p:spPr>
          <a:xfrm>
            <a:off x="4079446" y="536549"/>
            <a:ext cx="2760773" cy="2174002"/>
          </a:xfrm>
          <a:prstGeom prst="wedgeEllipseCallout">
            <a:avLst>
              <a:gd name="adj1" fmla="val 22079"/>
              <a:gd name="adj2" fmla="val 54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Roboto Slab Light"/>
              </a:rPr>
              <a:t>It is important to get professional help (if you can) First port of call is the GP</a:t>
            </a:r>
          </a:p>
        </p:txBody>
      </p:sp>
      <p:sp>
        <p:nvSpPr>
          <p:cNvPr id="13" name="Speech Bubble: Oval 12">
            <a:extLst>
              <a:ext uri="{FF2B5EF4-FFF2-40B4-BE49-F238E27FC236}">
                <a16:creationId xmlns:a16="http://schemas.microsoft.com/office/drawing/2014/main" id="{8C4A71C9-2DF0-42DE-A342-67C7A7DA9F8A}"/>
              </a:ext>
            </a:extLst>
          </p:cNvPr>
          <p:cNvSpPr/>
          <p:nvPr/>
        </p:nvSpPr>
        <p:spPr>
          <a:xfrm>
            <a:off x="4572000" y="2869683"/>
            <a:ext cx="3273287" cy="3084513"/>
          </a:xfrm>
          <a:prstGeom prst="wedgeEllipseCallout">
            <a:avLst>
              <a:gd name="adj1" fmla="val 34936"/>
              <a:gd name="adj2" fmla="val 5242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Roboto Slab Light"/>
              </a:rPr>
              <a:t>It was such a weight off my shoulders, being able to communicate more with my family has been a very positive thing</a:t>
            </a:r>
          </a:p>
        </p:txBody>
      </p:sp>
      <p:sp>
        <p:nvSpPr>
          <p:cNvPr id="10" name="Speech Bubble: Oval 9"/>
          <p:cNvSpPr/>
          <p:nvPr/>
        </p:nvSpPr>
        <p:spPr>
          <a:xfrm>
            <a:off x="4571999" y="2869683"/>
            <a:ext cx="3273287" cy="3243645"/>
          </a:xfrm>
          <a:prstGeom prst="wedgeEllipseCallout">
            <a:avLst>
              <a:gd name="adj1" fmla="val 36228"/>
              <a:gd name="adj2" fmla="val 522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Roboto Slab Light"/>
              </a:rPr>
              <a:t>It has to be when she is ready and on her terms. That is hideously hard</a:t>
            </a:r>
          </a:p>
        </p:txBody>
      </p:sp>
      <p:pic>
        <p:nvPicPr>
          <p:cNvPr id="14" name="Picture 13">
            <a:extLst>
              <a:ext uri="{FF2B5EF4-FFF2-40B4-BE49-F238E27FC236}">
                <a16:creationId xmlns:a16="http://schemas.microsoft.com/office/drawing/2014/main" id="{59FFFFB3-2EF3-4DA3-B955-BDECCACEC3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0219" y="955863"/>
            <a:ext cx="2168464" cy="221161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Speech Bubble: Oval 14">
            <a:extLst>
              <a:ext uri="{FF2B5EF4-FFF2-40B4-BE49-F238E27FC236}">
                <a16:creationId xmlns:a16="http://schemas.microsoft.com/office/drawing/2014/main" id="{C8781785-D2FE-449B-948D-DF24F2EB2B2C}"/>
              </a:ext>
            </a:extLst>
          </p:cNvPr>
          <p:cNvSpPr/>
          <p:nvPr/>
        </p:nvSpPr>
        <p:spPr>
          <a:xfrm>
            <a:off x="452374" y="845075"/>
            <a:ext cx="3131438" cy="2816872"/>
          </a:xfrm>
          <a:prstGeom prst="wedgeEllipseCallout">
            <a:avLst>
              <a:gd name="adj1" fmla="val 33022"/>
              <a:gd name="adj2" fmla="val 554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Roboto Slab Light"/>
              </a:rPr>
              <a:t>I knew about self harm but didn’t expect it to happen to my little one</a:t>
            </a:r>
          </a:p>
        </p:txBody>
      </p:sp>
    </p:spTree>
    <p:extLst>
      <p:ext uri="{BB962C8B-B14F-4D97-AF65-F5344CB8AC3E}">
        <p14:creationId xmlns:p14="http://schemas.microsoft.com/office/powerpoint/2010/main" val="356618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8" grpId="0" animBg="1"/>
      <p:bldP spid="9" grpId="0" animBg="1"/>
      <p:bldP spid="13" grpId="0" animBg="1"/>
      <p:bldP spid="10"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C060F9E8-6981-415D-8002-3AD39DA37724}"/>
              </a:ext>
            </a:extLst>
          </p:cNvPr>
          <p:cNvSpPr/>
          <p:nvPr/>
        </p:nvSpPr>
        <p:spPr>
          <a:xfrm>
            <a:off x="98242" y="40170"/>
            <a:ext cx="6970643" cy="6817830"/>
          </a:xfrm>
          <a:prstGeom prst="wedgeEllipseCallout">
            <a:avLst>
              <a:gd name="adj1" fmla="val 43950"/>
              <a:gd name="adj2" fmla="val 462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400" dirty="0">
                <a:latin typeface="Roboto Slab Light"/>
              </a:rPr>
              <a:t>Tips from young people:</a:t>
            </a:r>
          </a:p>
          <a:p>
            <a:pPr algn="ctr"/>
            <a:endParaRPr lang="en-GB" sz="2400" dirty="0">
              <a:latin typeface="Roboto Slab Light"/>
            </a:endParaRPr>
          </a:p>
          <a:p>
            <a:pPr algn="ctr"/>
            <a:r>
              <a:rPr lang="en-GB" sz="2400" dirty="0">
                <a:latin typeface="Roboto Slab Light"/>
              </a:rPr>
              <a:t>Try not to judge</a:t>
            </a:r>
          </a:p>
          <a:p>
            <a:pPr algn="ctr"/>
            <a:endParaRPr lang="en-GB" sz="2400" dirty="0">
              <a:latin typeface="Roboto Slab Light"/>
            </a:endParaRPr>
          </a:p>
          <a:p>
            <a:pPr algn="ctr"/>
            <a:r>
              <a:rPr lang="en-GB" sz="2400" dirty="0">
                <a:latin typeface="Roboto Slab Light"/>
              </a:rPr>
              <a:t>Be honest “I don’t understand but I do want to help”</a:t>
            </a:r>
          </a:p>
          <a:p>
            <a:pPr algn="ctr"/>
            <a:endParaRPr lang="en-GB" sz="2400" dirty="0">
              <a:latin typeface="Roboto Slab Light"/>
            </a:endParaRPr>
          </a:p>
          <a:p>
            <a:pPr algn="ctr"/>
            <a:r>
              <a:rPr lang="en-GB" sz="2400" dirty="0">
                <a:latin typeface="Roboto Slab Light"/>
              </a:rPr>
              <a:t>Accept recovery is a process – it will take time</a:t>
            </a:r>
          </a:p>
          <a:p>
            <a:pPr algn="ctr"/>
            <a:endParaRPr lang="en-GB" sz="2400" dirty="0">
              <a:latin typeface="Roboto Slab Light"/>
            </a:endParaRPr>
          </a:p>
          <a:p>
            <a:pPr algn="ctr"/>
            <a:r>
              <a:rPr lang="en-GB" sz="2400" dirty="0">
                <a:latin typeface="Roboto Slab Light"/>
              </a:rPr>
              <a:t>LISTEN and listen and listen</a:t>
            </a:r>
          </a:p>
          <a:p>
            <a:pPr algn="ctr"/>
            <a:endParaRPr lang="en-GB" sz="2400" dirty="0">
              <a:latin typeface="Roboto Slab Light"/>
            </a:endParaRPr>
          </a:p>
          <a:p>
            <a:pPr algn="ctr"/>
            <a:r>
              <a:rPr lang="en-GB" sz="2400" dirty="0">
                <a:latin typeface="Roboto Slab Light"/>
              </a:rPr>
              <a:t>Talk about other things too – what are you proud of?</a:t>
            </a:r>
          </a:p>
        </p:txBody>
      </p:sp>
      <p:sp>
        <p:nvSpPr>
          <p:cNvPr id="3" name="Speech Bubble: Oval 2">
            <a:extLst>
              <a:ext uri="{FF2B5EF4-FFF2-40B4-BE49-F238E27FC236}">
                <a16:creationId xmlns:a16="http://schemas.microsoft.com/office/drawing/2014/main" id="{22B46197-E730-4550-B5B5-3A3C598638EB}"/>
              </a:ext>
            </a:extLst>
          </p:cNvPr>
          <p:cNvSpPr/>
          <p:nvPr/>
        </p:nvSpPr>
        <p:spPr>
          <a:xfrm>
            <a:off x="6728251" y="875365"/>
            <a:ext cx="2031436" cy="1920844"/>
          </a:xfrm>
          <a:prstGeom prst="wedgeEllipseCallout">
            <a:avLst>
              <a:gd name="adj1" fmla="val 38979"/>
              <a:gd name="adj2" fmla="val 5739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Roboto Slab Light"/>
              </a:rPr>
              <a:t>Be patient and calm</a:t>
            </a:r>
          </a:p>
        </p:txBody>
      </p:sp>
    </p:spTree>
    <p:extLst>
      <p:ext uri="{BB962C8B-B14F-4D97-AF65-F5344CB8AC3E}">
        <p14:creationId xmlns:p14="http://schemas.microsoft.com/office/powerpoint/2010/main" val="254250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7CA5-2034-466E-B46E-DAB84BE53B4C}"/>
              </a:ext>
            </a:extLst>
          </p:cNvPr>
          <p:cNvSpPr>
            <a:spLocks noGrp="1"/>
          </p:cNvSpPr>
          <p:nvPr>
            <p:ph type="ctrTitle"/>
          </p:nvPr>
        </p:nvSpPr>
        <p:spPr>
          <a:xfrm>
            <a:off x="503267" y="1268814"/>
            <a:ext cx="6778418" cy="426372"/>
          </a:xfrm>
        </p:spPr>
        <p:txBody>
          <a:bodyPr/>
          <a:lstStyle/>
          <a:p>
            <a:r>
              <a:rPr lang="en-GB" dirty="0"/>
              <a:t>Self harm is a coping strategy</a:t>
            </a:r>
            <a:br>
              <a:rPr lang="en-GB" dirty="0"/>
            </a:br>
            <a:r>
              <a:rPr lang="en-GB" dirty="0"/>
              <a:t>Once you have built that trust</a:t>
            </a:r>
            <a:br>
              <a:rPr lang="en-GB" dirty="0"/>
            </a:br>
            <a:r>
              <a:rPr lang="en-GB" dirty="0"/>
              <a:t>	</a:t>
            </a:r>
            <a:r>
              <a:rPr lang="en-GB" sz="2800" dirty="0">
                <a:latin typeface="BROWN-LIGHT"/>
              </a:rPr>
              <a:t>Be curious not furious.</a:t>
            </a:r>
            <a:br>
              <a:rPr lang="en-GB" dirty="0"/>
            </a:br>
            <a:endParaRPr lang="en-GB" dirty="0"/>
          </a:p>
        </p:txBody>
      </p:sp>
      <p:sp>
        <p:nvSpPr>
          <p:cNvPr id="3" name="Subtitle 2">
            <a:extLst>
              <a:ext uri="{FF2B5EF4-FFF2-40B4-BE49-F238E27FC236}">
                <a16:creationId xmlns:a16="http://schemas.microsoft.com/office/drawing/2014/main" id="{9C51705C-1450-4312-95B7-C967F6186D40}"/>
              </a:ext>
            </a:extLst>
          </p:cNvPr>
          <p:cNvSpPr>
            <a:spLocks noGrp="1"/>
          </p:cNvSpPr>
          <p:nvPr>
            <p:ph type="subTitle" idx="1"/>
          </p:nvPr>
        </p:nvSpPr>
        <p:spPr>
          <a:xfrm>
            <a:off x="395287" y="1561183"/>
            <a:ext cx="6778418" cy="4591221"/>
          </a:xfrm>
        </p:spPr>
        <p:txBody>
          <a:bodyPr>
            <a:normAutofit fontScale="40000" lnSpcReduction="20000"/>
          </a:bodyPr>
          <a:lstStyle/>
          <a:p>
            <a:pPr>
              <a:lnSpc>
                <a:spcPct val="107000"/>
              </a:lnSpc>
              <a:spcAft>
                <a:spcPts val="800"/>
              </a:spcAft>
            </a:pPr>
            <a:r>
              <a:rPr lang="en-GB" sz="4400" dirty="0">
                <a:latin typeface="Roboto Slab Light"/>
              </a:rPr>
              <a:t>Help me understand what are the positive benefits of  your self harm behaviours? </a:t>
            </a:r>
          </a:p>
          <a:p>
            <a:pPr>
              <a:lnSpc>
                <a:spcPct val="107000"/>
              </a:lnSpc>
              <a:spcAft>
                <a:spcPts val="800"/>
              </a:spcAft>
            </a:pPr>
            <a:endParaRPr lang="en-GB" sz="4400" dirty="0">
              <a:latin typeface="Roboto Slab Light"/>
            </a:endParaRPr>
          </a:p>
          <a:p>
            <a:pPr>
              <a:lnSpc>
                <a:spcPct val="107000"/>
              </a:lnSpc>
              <a:spcAft>
                <a:spcPts val="800"/>
              </a:spcAft>
            </a:pPr>
            <a:r>
              <a:rPr lang="en-GB" sz="4200" dirty="0">
                <a:effectLst/>
                <a:latin typeface="Roboto Slab Light"/>
                <a:ea typeface="Calibri" panose="020F0502020204030204" pitchFamily="34" charset="0"/>
                <a:cs typeface="Times New Roman" panose="02020603050405020304" pitchFamily="18" charset="0"/>
              </a:rPr>
              <a:t>It gives me control</a:t>
            </a:r>
          </a:p>
          <a:p>
            <a:pPr>
              <a:lnSpc>
                <a:spcPct val="107000"/>
              </a:lnSpc>
              <a:spcAft>
                <a:spcPts val="800"/>
              </a:spcAft>
            </a:pPr>
            <a:r>
              <a:rPr lang="en-GB" sz="4200" dirty="0">
                <a:effectLst/>
                <a:latin typeface="Roboto Slab Light"/>
                <a:ea typeface="Calibri" panose="020F0502020204030204" pitchFamily="34" charset="0"/>
                <a:cs typeface="Times New Roman" panose="02020603050405020304" pitchFamily="18" charset="0"/>
              </a:rPr>
              <a:t>I am good at it</a:t>
            </a:r>
          </a:p>
          <a:p>
            <a:pPr>
              <a:lnSpc>
                <a:spcPct val="107000"/>
              </a:lnSpc>
              <a:spcAft>
                <a:spcPts val="800"/>
              </a:spcAft>
            </a:pPr>
            <a:r>
              <a:rPr lang="en-GB" sz="4200" dirty="0">
                <a:effectLst/>
                <a:latin typeface="Roboto Slab Light"/>
                <a:ea typeface="Calibri" panose="020F0502020204030204" pitchFamily="34" charset="0"/>
                <a:cs typeface="Times New Roman" panose="02020603050405020304" pitchFamily="18" charset="0"/>
              </a:rPr>
              <a:t>I get attention – it is the only way I can communicate my distress</a:t>
            </a:r>
          </a:p>
          <a:p>
            <a:pPr>
              <a:lnSpc>
                <a:spcPct val="107000"/>
              </a:lnSpc>
              <a:spcAft>
                <a:spcPts val="800"/>
              </a:spcAft>
            </a:pPr>
            <a:r>
              <a:rPr lang="en-GB" sz="4200" dirty="0">
                <a:effectLst/>
                <a:latin typeface="Roboto Slab Light"/>
                <a:ea typeface="Calibri" panose="020F0502020204030204" pitchFamily="34" charset="0"/>
                <a:cs typeface="Times New Roman" panose="02020603050405020304" pitchFamily="18" charset="0"/>
              </a:rPr>
              <a:t>It makes me feel euphoric</a:t>
            </a:r>
          </a:p>
          <a:p>
            <a:pPr>
              <a:lnSpc>
                <a:spcPct val="107000"/>
              </a:lnSpc>
              <a:spcAft>
                <a:spcPts val="800"/>
              </a:spcAft>
            </a:pPr>
            <a:r>
              <a:rPr lang="en-GB" sz="4200" dirty="0">
                <a:effectLst/>
                <a:latin typeface="Roboto Slab Light"/>
                <a:ea typeface="Calibri" panose="020F0502020204030204" pitchFamily="34" charset="0"/>
                <a:cs typeface="Times New Roman" panose="02020603050405020304" pitchFamily="18" charset="0"/>
              </a:rPr>
              <a:t>It is my release</a:t>
            </a:r>
          </a:p>
          <a:p>
            <a:pPr>
              <a:lnSpc>
                <a:spcPct val="107000"/>
              </a:lnSpc>
              <a:spcAft>
                <a:spcPts val="800"/>
              </a:spcAft>
            </a:pPr>
            <a:r>
              <a:rPr lang="en-GB" sz="4200" dirty="0">
                <a:latin typeface="Roboto Slab Light"/>
                <a:ea typeface="Calibri" panose="020F0502020204030204" pitchFamily="34" charset="0"/>
                <a:cs typeface="Times New Roman" panose="02020603050405020304" pitchFamily="18" charset="0"/>
              </a:rPr>
              <a:t>It makes me calm and focused</a:t>
            </a:r>
            <a:endParaRPr lang="en-GB" sz="4200" dirty="0">
              <a:effectLst/>
              <a:latin typeface="Roboto Slab Light"/>
              <a:ea typeface="Calibri" panose="020F0502020204030204" pitchFamily="34" charset="0"/>
              <a:cs typeface="Times New Roman" panose="02020603050405020304" pitchFamily="18" charset="0"/>
            </a:endParaRPr>
          </a:p>
          <a:p>
            <a:pPr>
              <a:lnSpc>
                <a:spcPct val="107000"/>
              </a:lnSpc>
              <a:spcAft>
                <a:spcPts val="800"/>
              </a:spcAft>
            </a:pPr>
            <a:r>
              <a:rPr lang="en-GB" sz="4200" dirty="0">
                <a:effectLst/>
                <a:latin typeface="Roboto Slab Light"/>
                <a:ea typeface="Calibri" panose="020F0502020204030204" pitchFamily="34" charset="0"/>
                <a:cs typeface="Times New Roman" panose="02020603050405020304" pitchFamily="18" charset="0"/>
              </a:rPr>
              <a:t>The physical pain is easier to bear than the emotional pain</a:t>
            </a:r>
          </a:p>
          <a:p>
            <a:pPr>
              <a:lnSpc>
                <a:spcPct val="107000"/>
              </a:lnSpc>
              <a:spcAft>
                <a:spcPts val="800"/>
              </a:spcAft>
            </a:pPr>
            <a:r>
              <a:rPr lang="en-GB" sz="4200" dirty="0">
                <a:latin typeface="Roboto Slab Light"/>
                <a:ea typeface="Calibri" panose="020F0502020204030204" pitchFamily="34" charset="0"/>
                <a:cs typeface="Times New Roman" panose="02020603050405020304" pitchFamily="18" charset="0"/>
              </a:rPr>
              <a:t>It wipes away bad feelings</a:t>
            </a:r>
            <a:endParaRPr lang="en-GB" sz="4200" dirty="0">
              <a:effectLst/>
              <a:latin typeface="Roboto Slab Light"/>
              <a:ea typeface="Calibri" panose="020F0502020204030204" pitchFamily="34" charset="0"/>
              <a:cs typeface="Times New Roman" panose="02020603050405020304" pitchFamily="18" charset="0"/>
            </a:endParaRPr>
          </a:p>
          <a:p>
            <a:pPr>
              <a:lnSpc>
                <a:spcPct val="107000"/>
              </a:lnSpc>
              <a:spcAft>
                <a:spcPts val="800"/>
              </a:spcAft>
            </a:pPr>
            <a:r>
              <a:rPr lang="en-GB" sz="4200" dirty="0">
                <a:effectLst/>
                <a:latin typeface="Roboto Slab Light"/>
                <a:ea typeface="Calibri" panose="020F0502020204030204" pitchFamily="34" charset="0"/>
                <a:cs typeface="Times New Roman" panose="02020603050405020304" pitchFamily="18" charset="0"/>
              </a:rPr>
              <a:t>It makes me feel alive</a:t>
            </a:r>
          </a:p>
          <a:p>
            <a:pPr>
              <a:lnSpc>
                <a:spcPct val="107000"/>
              </a:lnSpc>
              <a:spcAft>
                <a:spcPts val="800"/>
              </a:spcAft>
            </a:pPr>
            <a:r>
              <a:rPr lang="en-GB" sz="4200" dirty="0">
                <a:effectLst/>
                <a:latin typeface="Roboto Slab Light"/>
                <a:ea typeface="Calibri" panose="020F0502020204030204" pitchFamily="34" charset="0"/>
                <a:cs typeface="Times New Roman" panose="02020603050405020304" pitchFamily="18" charset="0"/>
              </a:rPr>
              <a:t>It keeps me alive, without it I would die</a:t>
            </a:r>
          </a:p>
          <a:p>
            <a:pPr>
              <a:lnSpc>
                <a:spcPct val="107000"/>
              </a:lnSpc>
              <a:spcAft>
                <a:spcPts val="800"/>
              </a:spcAft>
            </a:pPr>
            <a:r>
              <a:rPr lang="en-GB" sz="4200" dirty="0">
                <a:effectLst/>
                <a:latin typeface="Roboto Slab Light"/>
                <a:ea typeface="Calibri" panose="020F0502020204030204" pitchFamily="34" charset="0"/>
                <a:cs typeface="Times New Roman" panose="02020603050405020304" pitchFamily="18" charset="0"/>
              </a:rPr>
              <a:t>I like the sight of blood, it makes me feel alive</a:t>
            </a:r>
          </a:p>
          <a:p>
            <a:endParaRPr lang="en-GB" dirty="0"/>
          </a:p>
        </p:txBody>
      </p:sp>
      <p:sp>
        <p:nvSpPr>
          <p:cNvPr id="4" name="Slide Number Placeholder 3">
            <a:extLst>
              <a:ext uri="{FF2B5EF4-FFF2-40B4-BE49-F238E27FC236}">
                <a16:creationId xmlns:a16="http://schemas.microsoft.com/office/drawing/2014/main" id="{757B8A86-C0B7-43B2-BEB8-CAD5E90339A2}"/>
              </a:ext>
            </a:extLst>
          </p:cNvPr>
          <p:cNvSpPr>
            <a:spLocks noGrp="1"/>
          </p:cNvSpPr>
          <p:nvPr>
            <p:ph type="sldNum" sz="quarter" idx="4"/>
          </p:nvPr>
        </p:nvSpPr>
        <p:spPr/>
        <p:txBody>
          <a:bodyPr/>
          <a:lstStyle/>
          <a:p>
            <a:fld id="{7C23CD3B-0B7E-9F43-AB10-3DFC78E76F5B}" type="slidenum">
              <a:rPr lang="en-US" smtClean="0"/>
              <a:pPr/>
              <a:t>25</a:t>
            </a:fld>
            <a:endParaRPr lang="en-US" dirty="0"/>
          </a:p>
        </p:txBody>
      </p:sp>
    </p:spTree>
    <p:extLst>
      <p:ext uri="{BB962C8B-B14F-4D97-AF65-F5344CB8AC3E}">
        <p14:creationId xmlns:p14="http://schemas.microsoft.com/office/powerpoint/2010/main" val="157492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1A88A72B-0A13-4577-B247-593682881521}"/>
              </a:ext>
            </a:extLst>
          </p:cNvPr>
          <p:cNvSpPr/>
          <p:nvPr/>
        </p:nvSpPr>
        <p:spPr>
          <a:xfrm>
            <a:off x="1052721" y="990462"/>
            <a:ext cx="4910758" cy="4679950"/>
          </a:xfrm>
          <a:prstGeom prst="wedgeEllipseCallout">
            <a:avLst>
              <a:gd name="adj1" fmla="val 46843"/>
              <a:gd name="adj2" fmla="val 49474"/>
            </a:avLst>
          </a:prstGeom>
          <a:solidFill>
            <a:schemeClr val="accent2"/>
          </a:solidFill>
          <a:ln>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i="1" dirty="0">
                <a:solidFill>
                  <a:schemeClr val="bg1"/>
                </a:solidFill>
                <a:latin typeface="Roboto Slab Light"/>
              </a:rPr>
              <a:t>“My mum took the time to listen. Really listen. </a:t>
            </a:r>
          </a:p>
          <a:p>
            <a:pPr algn="ctr">
              <a:defRPr/>
            </a:pPr>
            <a:r>
              <a:rPr lang="en-GB" sz="2400" i="1" dirty="0">
                <a:solidFill>
                  <a:schemeClr val="bg1"/>
                </a:solidFill>
                <a:latin typeface="Roboto Slab Light"/>
              </a:rPr>
              <a:t>She made time for me.</a:t>
            </a:r>
          </a:p>
          <a:p>
            <a:pPr algn="ctr">
              <a:defRPr/>
            </a:pPr>
            <a:r>
              <a:rPr lang="en-GB" sz="2400" i="1" dirty="0">
                <a:solidFill>
                  <a:schemeClr val="bg1"/>
                </a:solidFill>
                <a:latin typeface="Roboto Slab Light"/>
              </a:rPr>
              <a:t>I was the most important thing she had to do right then. </a:t>
            </a:r>
          </a:p>
          <a:p>
            <a:pPr algn="ctr">
              <a:defRPr/>
            </a:pPr>
            <a:r>
              <a:rPr lang="en-GB" sz="2400" i="1" dirty="0">
                <a:solidFill>
                  <a:schemeClr val="bg1"/>
                </a:solidFill>
                <a:latin typeface="Roboto Slab Light"/>
              </a:rPr>
              <a:t>It made me feel special and allowed me to open up to her.”</a:t>
            </a:r>
            <a:endParaRPr lang="en-GB" sz="2400" dirty="0">
              <a:solidFill>
                <a:schemeClr val="bg1"/>
              </a:solidFill>
              <a:latin typeface="Roboto Slab Light"/>
            </a:endParaRPr>
          </a:p>
          <a:p>
            <a:pPr algn="ctr">
              <a:defRPr/>
            </a:pPr>
            <a:endParaRPr lang="en-GB" sz="2800" b="1" i="1" dirty="0">
              <a:solidFill>
                <a:schemeClr val="bg1"/>
              </a:solidFill>
              <a:latin typeface="Roboto Slab Light"/>
            </a:endParaRPr>
          </a:p>
        </p:txBody>
      </p:sp>
    </p:spTree>
    <p:extLst>
      <p:ext uri="{BB962C8B-B14F-4D97-AF65-F5344CB8AC3E}">
        <p14:creationId xmlns:p14="http://schemas.microsoft.com/office/powerpoint/2010/main" val="137896366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436" y="179131"/>
            <a:ext cx="8326897" cy="854830"/>
          </a:xfrm>
        </p:spPr>
        <p:txBody>
          <a:bodyPr>
            <a:normAutofit/>
          </a:bodyPr>
          <a:lstStyle/>
          <a:p>
            <a:r>
              <a:rPr lang="en-GB" sz="3600" dirty="0">
                <a:latin typeface="BROWN-LIGHT"/>
                <a:cs typeface="Calibri" panose="020F0502020204030204" pitchFamily="34" charset="0"/>
              </a:rPr>
              <a:t>More thoughts from young people</a:t>
            </a:r>
          </a:p>
        </p:txBody>
      </p:sp>
      <p:sp>
        <p:nvSpPr>
          <p:cNvPr id="8" name="Speech Bubble: Oval 7"/>
          <p:cNvSpPr/>
          <p:nvPr/>
        </p:nvSpPr>
        <p:spPr>
          <a:xfrm>
            <a:off x="584562" y="3690804"/>
            <a:ext cx="3131438" cy="2816872"/>
          </a:xfrm>
          <a:prstGeom prst="wedgeEllipseCallout">
            <a:avLst>
              <a:gd name="adj1" fmla="val 33022"/>
              <a:gd name="adj2" fmla="val 554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If you react badly to what is on the outside I am not going to show you what is on the inside.</a:t>
            </a:r>
          </a:p>
        </p:txBody>
      </p:sp>
      <p:sp>
        <p:nvSpPr>
          <p:cNvPr id="9" name="Speech Bubble: Oval 8"/>
          <p:cNvSpPr/>
          <p:nvPr/>
        </p:nvSpPr>
        <p:spPr>
          <a:xfrm>
            <a:off x="3960130" y="730571"/>
            <a:ext cx="2165536" cy="1846358"/>
          </a:xfrm>
          <a:prstGeom prst="wedgeEllipseCallout">
            <a:avLst>
              <a:gd name="adj1" fmla="val 22376"/>
              <a:gd name="adj2" fmla="val 61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Roboto Slab Light"/>
              </a:rPr>
              <a:t>To have that trust is absolutely crucial</a:t>
            </a:r>
          </a:p>
        </p:txBody>
      </p:sp>
      <p:sp>
        <p:nvSpPr>
          <p:cNvPr id="10" name="Speech Bubble: Oval 9"/>
          <p:cNvSpPr/>
          <p:nvPr/>
        </p:nvSpPr>
        <p:spPr>
          <a:xfrm>
            <a:off x="4156385" y="2984421"/>
            <a:ext cx="3273287" cy="3243645"/>
          </a:xfrm>
          <a:prstGeom prst="wedgeEllipseCallout">
            <a:avLst>
              <a:gd name="adj1" fmla="val 36228"/>
              <a:gd name="adj2" fmla="val 522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There are hard days but there is always light at the end of the tunnel when you have someone you trust</a:t>
            </a:r>
          </a:p>
        </p:txBody>
      </p:sp>
      <p:pic>
        <p:nvPicPr>
          <p:cNvPr id="14" name="Picture 13">
            <a:extLst>
              <a:ext uri="{FF2B5EF4-FFF2-40B4-BE49-F238E27FC236}">
                <a16:creationId xmlns:a16="http://schemas.microsoft.com/office/drawing/2014/main" id="{59FFFFB3-2EF3-4DA3-B955-BDECCACEC3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0219" y="955863"/>
            <a:ext cx="2168464" cy="221161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Speech Bubble: Oval 14">
            <a:extLst>
              <a:ext uri="{FF2B5EF4-FFF2-40B4-BE49-F238E27FC236}">
                <a16:creationId xmlns:a16="http://schemas.microsoft.com/office/drawing/2014/main" id="{C8781785-D2FE-449B-948D-DF24F2EB2B2C}"/>
              </a:ext>
            </a:extLst>
          </p:cNvPr>
          <p:cNvSpPr/>
          <p:nvPr/>
        </p:nvSpPr>
        <p:spPr>
          <a:xfrm>
            <a:off x="584562" y="730571"/>
            <a:ext cx="3131438" cy="2816872"/>
          </a:xfrm>
          <a:prstGeom prst="wedgeEllipseCallout">
            <a:avLst>
              <a:gd name="adj1" fmla="val 33022"/>
              <a:gd name="adj2" fmla="val 554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Everything going on inside me is really ugly and really scary</a:t>
            </a:r>
          </a:p>
        </p:txBody>
      </p:sp>
    </p:spTree>
    <p:extLst>
      <p:ext uri="{BB962C8B-B14F-4D97-AF65-F5344CB8AC3E}">
        <p14:creationId xmlns:p14="http://schemas.microsoft.com/office/powerpoint/2010/main" val="203605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1B1975FA-72A4-410C-BB01-67084634EC09}"/>
              </a:ext>
            </a:extLst>
          </p:cNvPr>
          <p:cNvSpPr/>
          <p:nvPr/>
        </p:nvSpPr>
        <p:spPr>
          <a:xfrm>
            <a:off x="457200" y="2027238"/>
            <a:ext cx="8291513" cy="1041400"/>
          </a:xfrm>
          <a:prstGeom prst="roundRect">
            <a:avLst/>
          </a:prstGeom>
          <a:solidFill>
            <a:schemeClr val="accent2"/>
          </a:solidFill>
          <a:ln w="381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n-GB" sz="3000" dirty="0">
                <a:solidFill>
                  <a:schemeClr val="bg1"/>
                </a:solidFill>
                <a:latin typeface="Roboto Slab Light"/>
              </a:rPr>
              <a:t>Is there an immediate need for medical care?</a:t>
            </a:r>
          </a:p>
          <a:p>
            <a:pPr fontAlgn="auto">
              <a:spcBef>
                <a:spcPts val="0"/>
              </a:spcBef>
              <a:spcAft>
                <a:spcPts val="0"/>
              </a:spcAft>
              <a:defRPr/>
            </a:pPr>
            <a:endParaRPr lang="en-GB" dirty="0">
              <a:solidFill>
                <a:schemeClr val="tx2">
                  <a:lumMod val="75000"/>
                </a:schemeClr>
              </a:solidFill>
              <a:latin typeface="Arial Rounded MT Bold" panose="020F0704030504030204" pitchFamily="34" charset="0"/>
            </a:endParaRPr>
          </a:p>
        </p:txBody>
      </p:sp>
      <p:sp>
        <p:nvSpPr>
          <p:cNvPr id="8" name="Rounded Rectangle 7">
            <a:extLst>
              <a:ext uri="{FF2B5EF4-FFF2-40B4-BE49-F238E27FC236}">
                <a16:creationId xmlns:a16="http://schemas.microsoft.com/office/drawing/2014/main" id="{346D6A47-31A5-4F8D-BB66-F207C8CCCAD0}"/>
              </a:ext>
            </a:extLst>
          </p:cNvPr>
          <p:cNvSpPr/>
          <p:nvPr/>
        </p:nvSpPr>
        <p:spPr>
          <a:xfrm>
            <a:off x="407988" y="3243263"/>
            <a:ext cx="8297862" cy="1104900"/>
          </a:xfrm>
          <a:prstGeom prst="roundRect">
            <a:avLst/>
          </a:prstGeom>
          <a:solidFill>
            <a:schemeClr val="accent2"/>
          </a:solidFill>
          <a:ln w="381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n-GB" sz="3000" dirty="0">
                <a:solidFill>
                  <a:schemeClr val="bg1"/>
                </a:solidFill>
                <a:latin typeface="Roboto Slab Light"/>
              </a:rPr>
              <a:t>Is the child a danger to themselves?</a:t>
            </a:r>
          </a:p>
          <a:p>
            <a:pPr fontAlgn="auto">
              <a:spcBef>
                <a:spcPts val="0"/>
              </a:spcBef>
              <a:spcAft>
                <a:spcPts val="0"/>
              </a:spcAft>
              <a:defRPr/>
            </a:pPr>
            <a:endParaRPr lang="en-GB" dirty="0">
              <a:solidFill>
                <a:schemeClr val="tx2">
                  <a:lumMod val="75000"/>
                </a:schemeClr>
              </a:solidFill>
              <a:latin typeface="Arial Rounded MT Bold" panose="020F0704030504030204" pitchFamily="34" charset="0"/>
            </a:endParaRPr>
          </a:p>
        </p:txBody>
      </p:sp>
      <p:sp>
        <p:nvSpPr>
          <p:cNvPr id="9" name="Rounded Rectangle 8">
            <a:extLst>
              <a:ext uri="{FF2B5EF4-FFF2-40B4-BE49-F238E27FC236}">
                <a16:creationId xmlns:a16="http://schemas.microsoft.com/office/drawing/2014/main" id="{A9D6D698-48FA-4448-A249-F0CECAF1780F}"/>
              </a:ext>
            </a:extLst>
          </p:cNvPr>
          <p:cNvSpPr/>
          <p:nvPr/>
        </p:nvSpPr>
        <p:spPr>
          <a:xfrm>
            <a:off x="457200" y="4437063"/>
            <a:ext cx="8291513" cy="1152525"/>
          </a:xfrm>
          <a:prstGeom prst="roundRect">
            <a:avLst/>
          </a:prstGeom>
          <a:solidFill>
            <a:schemeClr val="accent2"/>
          </a:solidFill>
          <a:ln w="38100">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endParaRPr lang="en-GB" sz="3000" dirty="0">
              <a:solidFill>
                <a:schemeClr val="tx2">
                  <a:lumMod val="75000"/>
                </a:schemeClr>
              </a:solidFill>
              <a:latin typeface="Arial Rounded MT Bold" panose="020F0704030504030204" pitchFamily="34" charset="0"/>
            </a:endParaRPr>
          </a:p>
          <a:p>
            <a:pPr fontAlgn="auto">
              <a:spcBef>
                <a:spcPts val="0"/>
              </a:spcBef>
              <a:spcAft>
                <a:spcPts val="0"/>
              </a:spcAft>
              <a:defRPr/>
            </a:pPr>
            <a:r>
              <a:rPr lang="en-GB" sz="3000" dirty="0">
                <a:solidFill>
                  <a:schemeClr val="bg1"/>
                </a:solidFill>
                <a:latin typeface="Roboto Slab"/>
              </a:rPr>
              <a:t>What message do you want to give to the child?</a:t>
            </a:r>
          </a:p>
          <a:p>
            <a:pPr fontAlgn="auto">
              <a:spcBef>
                <a:spcPts val="0"/>
              </a:spcBef>
              <a:spcAft>
                <a:spcPts val="0"/>
              </a:spcAft>
              <a:defRPr/>
            </a:pPr>
            <a:endParaRPr lang="en-GB" dirty="0">
              <a:solidFill>
                <a:schemeClr val="tx2">
                  <a:lumMod val="75000"/>
                </a:schemeClr>
              </a:solidFill>
              <a:latin typeface="Arial Rounded MT Bold" panose="020F0704030504030204" pitchFamily="34" charset="0"/>
            </a:endParaRPr>
          </a:p>
        </p:txBody>
      </p:sp>
      <p:sp>
        <p:nvSpPr>
          <p:cNvPr id="2" name="Title 1">
            <a:extLst>
              <a:ext uri="{FF2B5EF4-FFF2-40B4-BE49-F238E27FC236}">
                <a16:creationId xmlns:a16="http://schemas.microsoft.com/office/drawing/2014/main" id="{E5709915-1412-4CE9-8959-A36235DCEE48}"/>
              </a:ext>
            </a:extLst>
          </p:cNvPr>
          <p:cNvSpPr>
            <a:spLocks noGrp="1"/>
          </p:cNvSpPr>
          <p:nvPr>
            <p:ph type="title"/>
          </p:nvPr>
        </p:nvSpPr>
        <p:spPr>
          <a:xfrm>
            <a:off x="457200" y="354773"/>
            <a:ext cx="7334093" cy="1655762"/>
          </a:xfrm>
        </p:spPr>
        <p:txBody>
          <a:bodyPr/>
          <a:lstStyle/>
          <a:p>
            <a:r>
              <a:rPr lang="en-GB" sz="3600" dirty="0">
                <a:latin typeface="Roboto Slab Light"/>
              </a:rPr>
              <a:t>Practical tips </a:t>
            </a:r>
            <a:r>
              <a:rPr lang="en-GB" sz="3600" dirty="0">
                <a:solidFill>
                  <a:srgbClr val="EF811B"/>
                </a:solidFill>
                <a:latin typeface="Roboto Slab Light"/>
              </a:rPr>
              <a:t>when responding to a self harm injury</a:t>
            </a:r>
            <a:br>
              <a:rPr lang="en-GB" sz="3200" dirty="0">
                <a:solidFill>
                  <a:srgbClr val="EF811B"/>
                </a:solidFill>
                <a:latin typeface="Roboto Slab Light"/>
              </a:rPr>
            </a:br>
            <a:endParaRPr lang="en-GB"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40" name="Group 5">
            <a:extLst>
              <a:ext uri="{FF2B5EF4-FFF2-40B4-BE49-F238E27FC236}">
                <a16:creationId xmlns:a16="http://schemas.microsoft.com/office/drawing/2014/main" id="{B8055BA3-0E97-498C-87EC-E0626C22B65B}"/>
              </a:ext>
            </a:extLst>
          </p:cNvPr>
          <p:cNvGrpSpPr>
            <a:grpSpLocks/>
          </p:cNvGrpSpPr>
          <p:nvPr/>
        </p:nvGrpSpPr>
        <p:grpSpPr bwMode="auto">
          <a:xfrm>
            <a:off x="74613" y="2928730"/>
            <a:ext cx="2628830" cy="2187783"/>
            <a:chOff x="0" y="532934"/>
            <a:chExt cx="2811269" cy="1686762"/>
          </a:xfrm>
          <a:solidFill>
            <a:schemeClr val="accent2"/>
          </a:solidFill>
        </p:grpSpPr>
        <p:sp>
          <p:nvSpPr>
            <p:cNvPr id="16" name="Rounded Rectangle 15">
              <a:extLst>
                <a:ext uri="{FF2B5EF4-FFF2-40B4-BE49-F238E27FC236}">
                  <a16:creationId xmlns:a16="http://schemas.microsoft.com/office/drawing/2014/main" id="{3CEB6F63-69FA-4633-A2C6-5A13F3DAC969}"/>
                </a:ext>
              </a:extLst>
            </p:cNvPr>
            <p:cNvSpPr/>
            <p:nvPr/>
          </p:nvSpPr>
          <p:spPr>
            <a:xfrm>
              <a:off x="0" y="532934"/>
              <a:ext cx="2811269" cy="1686762"/>
            </a:xfrm>
            <a:prstGeom prst="wedgeEllipseCallout">
              <a:avLst>
                <a:gd name="adj1" fmla="val 33876"/>
                <a:gd name="adj2" fmla="val 60929"/>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a:extLst>
                <a:ext uri="{FF2B5EF4-FFF2-40B4-BE49-F238E27FC236}">
                  <a16:creationId xmlns:a16="http://schemas.microsoft.com/office/drawing/2014/main" id="{787F2274-AC5F-431C-B0D9-0267AF37A627}"/>
                </a:ext>
              </a:extLst>
            </p:cNvPr>
            <p:cNvSpPr/>
            <p:nvPr/>
          </p:nvSpPr>
          <p:spPr>
            <a:xfrm>
              <a:off x="82591" y="615447"/>
              <a:ext cx="2646087" cy="1521735"/>
            </a:xfrm>
            <a:prstGeom prst="wedgeEllipseCallout">
              <a:avLst>
                <a:gd name="adj1" fmla="val 32189"/>
                <a:gd name="adj2" fmla="val 58471"/>
              </a:avLst>
            </a:prstGeom>
            <a:grpFill/>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fontAlgn="auto">
                <a:lnSpc>
                  <a:spcPct val="90000"/>
                </a:lnSpc>
                <a:spcAft>
                  <a:spcPct val="35000"/>
                </a:spcAft>
                <a:defRPr/>
              </a:pPr>
              <a:r>
                <a:rPr lang="en-GB" sz="2800" dirty="0">
                  <a:latin typeface="Roboto Slab Light"/>
                </a:rPr>
                <a:t>First Aid first</a:t>
              </a:r>
            </a:p>
          </p:txBody>
        </p:sp>
      </p:grpSp>
      <p:grpSp>
        <p:nvGrpSpPr>
          <p:cNvPr id="3" name="Group 9">
            <a:extLst>
              <a:ext uri="{FF2B5EF4-FFF2-40B4-BE49-F238E27FC236}">
                <a16:creationId xmlns:a16="http://schemas.microsoft.com/office/drawing/2014/main" id="{3C435A8C-9347-4EC5-93F4-BF881AC0275A}"/>
              </a:ext>
            </a:extLst>
          </p:cNvPr>
          <p:cNvGrpSpPr/>
          <p:nvPr/>
        </p:nvGrpSpPr>
        <p:grpSpPr>
          <a:xfrm>
            <a:off x="3092979" y="2929481"/>
            <a:ext cx="2764482" cy="2187032"/>
            <a:chOff x="3092397" y="532934"/>
            <a:chExt cx="2811269" cy="1686762"/>
          </a:xfrm>
          <a:solidFill>
            <a:schemeClr val="accent2"/>
          </a:solidFill>
        </p:grpSpPr>
        <p:sp>
          <p:nvSpPr>
            <p:cNvPr id="14" name="Rounded Rectangle 13">
              <a:extLst>
                <a:ext uri="{FF2B5EF4-FFF2-40B4-BE49-F238E27FC236}">
                  <a16:creationId xmlns:a16="http://schemas.microsoft.com/office/drawing/2014/main" id="{22697DDC-356B-4EF9-AB44-84B01F2160B9}"/>
                </a:ext>
              </a:extLst>
            </p:cNvPr>
            <p:cNvSpPr/>
            <p:nvPr/>
          </p:nvSpPr>
          <p:spPr>
            <a:xfrm>
              <a:off x="3092397" y="532934"/>
              <a:ext cx="2811269" cy="1686762"/>
            </a:xfrm>
            <a:prstGeom prst="wedgeEllipseCallout">
              <a:avLst>
                <a:gd name="adj1" fmla="val 40375"/>
                <a:gd name="adj2" fmla="val 57786"/>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6">
              <a:extLst>
                <a:ext uri="{FF2B5EF4-FFF2-40B4-BE49-F238E27FC236}">
                  <a16:creationId xmlns:a16="http://schemas.microsoft.com/office/drawing/2014/main" id="{E38749CE-8088-4A3F-A5AE-7FA124C2985E}"/>
                </a:ext>
              </a:extLst>
            </p:cNvPr>
            <p:cNvSpPr/>
            <p:nvPr/>
          </p:nvSpPr>
          <p:spPr>
            <a:xfrm>
              <a:off x="3174738" y="615275"/>
              <a:ext cx="2646587" cy="1522080"/>
            </a:xfrm>
            <a:prstGeom prst="wedgeEllipseCallout">
              <a:avLst>
                <a:gd name="adj1" fmla="val 35911"/>
                <a:gd name="adj2" fmla="val 53770"/>
              </a:avLst>
            </a:prstGeom>
            <a:grpFill/>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fontAlgn="auto">
                <a:lnSpc>
                  <a:spcPct val="90000"/>
                </a:lnSpc>
                <a:spcAft>
                  <a:spcPct val="35000"/>
                </a:spcAft>
                <a:defRPr/>
              </a:pPr>
              <a:r>
                <a:rPr lang="en-GB" sz="2500" dirty="0">
                  <a:latin typeface="Roboto Slab"/>
                </a:rPr>
                <a:t>A&amp;E if needed</a:t>
              </a:r>
            </a:p>
          </p:txBody>
        </p:sp>
      </p:grpSp>
      <p:grpSp>
        <p:nvGrpSpPr>
          <p:cNvPr id="4" name="Group 10">
            <a:extLst>
              <a:ext uri="{FF2B5EF4-FFF2-40B4-BE49-F238E27FC236}">
                <a16:creationId xmlns:a16="http://schemas.microsoft.com/office/drawing/2014/main" id="{53323ED6-074B-459C-B98E-38BEDA311CB2}"/>
              </a:ext>
            </a:extLst>
          </p:cNvPr>
          <p:cNvGrpSpPr/>
          <p:nvPr/>
        </p:nvGrpSpPr>
        <p:grpSpPr>
          <a:xfrm>
            <a:off x="6258762" y="2927979"/>
            <a:ext cx="2505563" cy="2187783"/>
            <a:chOff x="6184793" y="532934"/>
            <a:chExt cx="2811269" cy="1686762"/>
          </a:xfrm>
          <a:solidFill>
            <a:schemeClr val="accent2"/>
          </a:solidFill>
        </p:grpSpPr>
        <p:sp>
          <p:nvSpPr>
            <p:cNvPr id="12" name="Rounded Rectangle 11">
              <a:extLst>
                <a:ext uri="{FF2B5EF4-FFF2-40B4-BE49-F238E27FC236}">
                  <a16:creationId xmlns:a16="http://schemas.microsoft.com/office/drawing/2014/main" id="{8339D18E-775C-4E36-ADB8-DB6D5A156E19}"/>
                </a:ext>
              </a:extLst>
            </p:cNvPr>
            <p:cNvSpPr/>
            <p:nvPr/>
          </p:nvSpPr>
          <p:spPr>
            <a:xfrm>
              <a:off x="6184793" y="532934"/>
              <a:ext cx="2811269" cy="1686762"/>
            </a:xfrm>
            <a:prstGeom prst="wedgeEllipseCallout">
              <a:avLst>
                <a:gd name="adj1" fmla="val 43165"/>
                <a:gd name="adj2" fmla="val 55231"/>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8">
              <a:extLst>
                <a:ext uri="{FF2B5EF4-FFF2-40B4-BE49-F238E27FC236}">
                  <a16:creationId xmlns:a16="http://schemas.microsoft.com/office/drawing/2014/main" id="{CA981DA6-7D6B-4257-AECD-7D7247BFB7B7}"/>
                </a:ext>
              </a:extLst>
            </p:cNvPr>
            <p:cNvSpPr/>
            <p:nvPr/>
          </p:nvSpPr>
          <p:spPr>
            <a:xfrm>
              <a:off x="6267134" y="615275"/>
              <a:ext cx="2646587" cy="1522080"/>
            </a:xfrm>
            <a:prstGeom prst="wedgeEllipseCallout">
              <a:avLst>
                <a:gd name="adj1" fmla="val 40406"/>
                <a:gd name="adj2" fmla="val 54445"/>
              </a:avLst>
            </a:prstGeom>
            <a:grpFill/>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fontAlgn="auto">
                <a:lnSpc>
                  <a:spcPct val="90000"/>
                </a:lnSpc>
                <a:defRPr/>
              </a:pPr>
              <a:r>
                <a:rPr lang="en-GB" sz="2500" dirty="0">
                  <a:latin typeface="Roboto Slab Light"/>
                </a:rPr>
                <a:t>Wound manage</a:t>
              </a:r>
            </a:p>
            <a:p>
              <a:pPr algn="ctr" defTabSz="1111250" fontAlgn="auto">
                <a:lnSpc>
                  <a:spcPct val="90000"/>
                </a:lnSpc>
                <a:defRPr/>
              </a:pPr>
              <a:r>
                <a:rPr lang="en-GB" sz="2500" dirty="0" err="1">
                  <a:latin typeface="Roboto Slab Light"/>
                </a:rPr>
                <a:t>ment</a:t>
              </a:r>
              <a:endParaRPr lang="en-GB" sz="2500" dirty="0">
                <a:latin typeface="Roboto Slab Light"/>
              </a:endParaRPr>
            </a:p>
          </p:txBody>
        </p:sp>
      </p:grpSp>
      <p:sp>
        <p:nvSpPr>
          <p:cNvPr id="2" name="Title 1">
            <a:extLst>
              <a:ext uri="{FF2B5EF4-FFF2-40B4-BE49-F238E27FC236}">
                <a16:creationId xmlns:a16="http://schemas.microsoft.com/office/drawing/2014/main" id="{59B73D13-5F1A-410A-8804-EEF88C0EB433}"/>
              </a:ext>
            </a:extLst>
          </p:cNvPr>
          <p:cNvSpPr>
            <a:spLocks noGrp="1"/>
          </p:cNvSpPr>
          <p:nvPr>
            <p:ph type="title"/>
          </p:nvPr>
        </p:nvSpPr>
        <p:spPr>
          <a:xfrm>
            <a:off x="570749" y="931034"/>
            <a:ext cx="7062503" cy="1655762"/>
          </a:xfrm>
        </p:spPr>
        <p:txBody>
          <a:bodyPr/>
          <a:lstStyle/>
          <a:p>
            <a:r>
              <a:rPr lang="en-GB" sz="3000" dirty="0">
                <a:solidFill>
                  <a:schemeClr val="accent2"/>
                </a:solidFill>
                <a:latin typeface="Roboto Slab Light"/>
              </a:rPr>
              <a:t>Is there an immediate need for medical care?</a:t>
            </a:r>
            <a:endParaRPr lang="en-GB" dirty="0">
              <a:solidFill>
                <a:schemeClr val="accent2"/>
              </a:solidFill>
              <a:latin typeface="Roboto Slab Light"/>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posing for a photo in front of a television&#10;&#10;Description automatically generated">
            <a:extLst>
              <a:ext uri="{FF2B5EF4-FFF2-40B4-BE49-F238E27FC236}">
                <a16:creationId xmlns:a16="http://schemas.microsoft.com/office/drawing/2014/main" id="{841A0122-C485-7148-B808-427A6A014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411" y="-282923"/>
            <a:ext cx="6200384" cy="4386716"/>
          </a:xfrm>
          <a:prstGeom prst="rect">
            <a:avLst/>
          </a:prstGeom>
        </p:spPr>
      </p:pic>
      <p:sp>
        <p:nvSpPr>
          <p:cNvPr id="12" name="Title 11">
            <a:extLst>
              <a:ext uri="{FF2B5EF4-FFF2-40B4-BE49-F238E27FC236}">
                <a16:creationId xmlns:a16="http://schemas.microsoft.com/office/drawing/2014/main" id="{E8853DE6-C175-AA49-98F6-5851851E0E36}"/>
              </a:ext>
            </a:extLst>
          </p:cNvPr>
          <p:cNvSpPr>
            <a:spLocks noGrp="1"/>
          </p:cNvSpPr>
          <p:nvPr>
            <p:ph type="ctrTitle"/>
          </p:nvPr>
        </p:nvSpPr>
        <p:spPr/>
        <p:txBody>
          <a:bodyPr/>
          <a:lstStyle/>
          <a:p>
            <a:r>
              <a:rPr lang="en-US" dirty="0"/>
              <a:t>About us</a:t>
            </a:r>
          </a:p>
        </p:txBody>
      </p:sp>
      <p:sp>
        <p:nvSpPr>
          <p:cNvPr id="16" name="Subtitle 15">
            <a:extLst>
              <a:ext uri="{FF2B5EF4-FFF2-40B4-BE49-F238E27FC236}">
                <a16:creationId xmlns:a16="http://schemas.microsoft.com/office/drawing/2014/main" id="{2A4D22A9-85AF-B343-9340-A7B7407F9CD1}"/>
              </a:ext>
            </a:extLst>
          </p:cNvPr>
          <p:cNvSpPr>
            <a:spLocks noGrp="1"/>
          </p:cNvSpPr>
          <p:nvPr>
            <p:ph type="subTitle" idx="1"/>
          </p:nvPr>
        </p:nvSpPr>
        <p:spPr/>
        <p:txBody>
          <a:bodyPr>
            <a:noAutofit/>
          </a:bodyPr>
          <a:lstStyle/>
          <a:p>
            <a:r>
              <a:rPr lang="en-GB" sz="1200" dirty="0">
                <a:latin typeface="Roboto Slab Light" pitchFamily="2" charset="0"/>
              </a:rPr>
              <a:t>Charlie Waller was a strong, funny, popular, good-looking and kind young man, with a close and loving family. To the outside world, </a:t>
            </a:r>
            <a:br>
              <a:rPr lang="en-GB" sz="1200" dirty="0">
                <a:latin typeface="Roboto Slab Light" pitchFamily="2" charset="0"/>
              </a:rPr>
            </a:br>
            <a:r>
              <a:rPr lang="en-GB" sz="1200" dirty="0">
                <a:latin typeface="Roboto Slab Light" pitchFamily="2" charset="0"/>
              </a:rPr>
              <a:t>he had everything to live for. Yet in 1997, at the age of 28, Charlie took </a:t>
            </a:r>
            <a:br>
              <a:rPr lang="en-GB" sz="1200" dirty="0">
                <a:latin typeface="Roboto Slab Light" pitchFamily="2" charset="0"/>
              </a:rPr>
            </a:br>
            <a:r>
              <a:rPr lang="en-GB" sz="1200" dirty="0">
                <a:latin typeface="Roboto Slab Light" pitchFamily="2" charset="0"/>
              </a:rPr>
              <a:t>his own life. He was suffering from depression.</a:t>
            </a:r>
          </a:p>
          <a:p>
            <a:r>
              <a:rPr lang="en-GB" sz="1200" dirty="0">
                <a:latin typeface="Roboto Slab Light" pitchFamily="2" charset="0"/>
              </a:rPr>
              <a:t>In response to this tragedy, his family founded The Charlie Waller Trust, to open up the conversation around depression, and to ensure that young people are able to understand and look after their mental </a:t>
            </a:r>
            <a:br>
              <a:rPr lang="en-GB" sz="1200" dirty="0">
                <a:latin typeface="Roboto Slab Light" pitchFamily="2" charset="0"/>
              </a:rPr>
            </a:br>
            <a:r>
              <a:rPr lang="en-GB" sz="1200" dirty="0">
                <a:latin typeface="Roboto Slab Light" pitchFamily="2" charset="0"/>
              </a:rPr>
              <a:t>health and to spot the signs in others.</a:t>
            </a:r>
          </a:p>
          <a:p>
            <a:r>
              <a:rPr lang="en-GB" sz="1200" dirty="0">
                <a:latin typeface="Roboto Slab Light" pitchFamily="2" charset="0"/>
              </a:rPr>
              <a:t>Charlie sits at the heart of our story, our vision and our purpose.</a:t>
            </a:r>
          </a:p>
        </p:txBody>
      </p:sp>
      <p:sp>
        <p:nvSpPr>
          <p:cNvPr id="17" name="Slide Number Placeholder 16">
            <a:extLst>
              <a:ext uri="{FF2B5EF4-FFF2-40B4-BE49-F238E27FC236}">
                <a16:creationId xmlns:a16="http://schemas.microsoft.com/office/drawing/2014/main" id="{94C88CAC-72DB-9540-ADE6-B7E47E09791B}"/>
              </a:ext>
            </a:extLst>
          </p:cNvPr>
          <p:cNvSpPr>
            <a:spLocks noGrp="1"/>
          </p:cNvSpPr>
          <p:nvPr>
            <p:ph type="sldNum" sz="quarter" idx="4"/>
          </p:nvPr>
        </p:nvSpPr>
        <p:spPr/>
        <p:txBody>
          <a:bodyPr/>
          <a:lstStyle/>
          <a:p>
            <a:fld id="{7C23CD3B-0B7E-9F43-AB10-3DFC78E76F5B}" type="slidenum">
              <a:rPr lang="en-US" smtClean="0"/>
              <a:pPr/>
              <a:t>3</a:t>
            </a:fld>
            <a:endParaRPr lang="en-US" dirty="0"/>
          </a:p>
        </p:txBody>
      </p:sp>
    </p:spTree>
    <p:extLst>
      <p:ext uri="{BB962C8B-B14F-4D97-AF65-F5344CB8AC3E}">
        <p14:creationId xmlns:p14="http://schemas.microsoft.com/office/powerpoint/2010/main" val="3985401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5A8D382-7AAD-4169-9DFC-690025D7DE6C}"/>
              </a:ext>
            </a:extLst>
          </p:cNvPr>
          <p:cNvSpPr txBox="1"/>
          <p:nvPr/>
        </p:nvSpPr>
        <p:spPr>
          <a:xfrm>
            <a:off x="179508" y="150957"/>
            <a:ext cx="6795626" cy="461665"/>
          </a:xfrm>
          <a:prstGeom prst="rect">
            <a:avLst/>
          </a:prstGeom>
          <a:noFill/>
        </p:spPr>
        <p:txBody>
          <a:bodyPr wrap="square">
            <a:spAutoFit/>
          </a:bodyPr>
          <a:lstStyle/>
          <a:p>
            <a:pPr fontAlgn="auto">
              <a:spcBef>
                <a:spcPts val="0"/>
              </a:spcBef>
              <a:spcAft>
                <a:spcPts val="0"/>
              </a:spcAft>
              <a:defRPr/>
            </a:pPr>
            <a:r>
              <a:rPr lang="en-GB" sz="2400" b="1" dirty="0">
                <a:solidFill>
                  <a:schemeClr val="accent2"/>
                </a:solidFill>
                <a:latin typeface="BROWN-LIGHT"/>
              </a:rPr>
              <a:t>What message do you want to give your child?</a:t>
            </a:r>
          </a:p>
        </p:txBody>
      </p:sp>
      <p:grpSp>
        <p:nvGrpSpPr>
          <p:cNvPr id="30" name="Group 5">
            <a:extLst>
              <a:ext uri="{FF2B5EF4-FFF2-40B4-BE49-F238E27FC236}">
                <a16:creationId xmlns:a16="http://schemas.microsoft.com/office/drawing/2014/main" id="{49FCA962-01E8-4C4D-9364-45BF000C0586}"/>
              </a:ext>
            </a:extLst>
          </p:cNvPr>
          <p:cNvGrpSpPr/>
          <p:nvPr/>
        </p:nvGrpSpPr>
        <p:grpSpPr>
          <a:xfrm>
            <a:off x="189989" y="2387843"/>
            <a:ext cx="2486527" cy="2160104"/>
            <a:chOff x="0" y="532934"/>
            <a:chExt cx="2811269" cy="1686762"/>
          </a:xfrm>
          <a:solidFill>
            <a:schemeClr val="accent2"/>
          </a:solidFill>
        </p:grpSpPr>
        <p:sp>
          <p:nvSpPr>
            <p:cNvPr id="31" name="Rounded Rectangle 15">
              <a:extLst>
                <a:ext uri="{FF2B5EF4-FFF2-40B4-BE49-F238E27FC236}">
                  <a16:creationId xmlns:a16="http://schemas.microsoft.com/office/drawing/2014/main" id="{2336436E-AE4F-4312-9E7B-A9C762607026}"/>
                </a:ext>
              </a:extLst>
            </p:cNvPr>
            <p:cNvSpPr/>
            <p:nvPr/>
          </p:nvSpPr>
          <p:spPr>
            <a:xfrm>
              <a:off x="0" y="532934"/>
              <a:ext cx="2811269" cy="1686762"/>
            </a:xfrm>
            <a:prstGeom prst="wedgeEllipseCallout">
              <a:avLst>
                <a:gd name="adj1" fmla="val 39382"/>
                <a:gd name="adj2" fmla="val 47873"/>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4">
              <a:extLst>
                <a:ext uri="{FF2B5EF4-FFF2-40B4-BE49-F238E27FC236}">
                  <a16:creationId xmlns:a16="http://schemas.microsoft.com/office/drawing/2014/main" id="{A1D92DB0-A805-4073-8DDA-354B79F72B36}"/>
                </a:ext>
              </a:extLst>
            </p:cNvPr>
            <p:cNvSpPr/>
            <p:nvPr/>
          </p:nvSpPr>
          <p:spPr>
            <a:xfrm>
              <a:off x="82341" y="615275"/>
              <a:ext cx="2646587" cy="1522080"/>
            </a:xfrm>
            <a:prstGeom prst="wedgeEllipseCallout">
              <a:avLst>
                <a:gd name="adj1" fmla="val 37883"/>
                <a:gd name="adj2" fmla="val 48736"/>
              </a:avLst>
            </a:prstGeom>
            <a:grpFill/>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fontAlgn="auto">
                <a:lnSpc>
                  <a:spcPct val="90000"/>
                </a:lnSpc>
                <a:spcAft>
                  <a:spcPct val="35000"/>
                </a:spcAft>
                <a:defRPr/>
              </a:pPr>
              <a:r>
                <a:rPr lang="en-GB" sz="2500" dirty="0">
                  <a:latin typeface="Roboto Slab Light"/>
                </a:rPr>
                <a:t>Thank you for telling me/ showing me</a:t>
              </a:r>
            </a:p>
          </p:txBody>
        </p:sp>
      </p:grpSp>
      <p:grpSp>
        <p:nvGrpSpPr>
          <p:cNvPr id="35" name="Group 5">
            <a:extLst>
              <a:ext uri="{FF2B5EF4-FFF2-40B4-BE49-F238E27FC236}">
                <a16:creationId xmlns:a16="http://schemas.microsoft.com/office/drawing/2014/main" id="{5D3DDE9D-ED9F-45E5-A176-5BA0BEAECFAC}"/>
              </a:ext>
            </a:extLst>
          </p:cNvPr>
          <p:cNvGrpSpPr/>
          <p:nvPr/>
        </p:nvGrpSpPr>
        <p:grpSpPr>
          <a:xfrm>
            <a:off x="3061684" y="2486173"/>
            <a:ext cx="2486527" cy="2160104"/>
            <a:chOff x="-95112" y="817704"/>
            <a:chExt cx="2811269" cy="1686762"/>
          </a:xfrm>
          <a:solidFill>
            <a:schemeClr val="accent2"/>
          </a:solidFill>
        </p:grpSpPr>
        <p:sp>
          <p:nvSpPr>
            <p:cNvPr id="36" name="Rounded Rectangle 15">
              <a:extLst>
                <a:ext uri="{FF2B5EF4-FFF2-40B4-BE49-F238E27FC236}">
                  <a16:creationId xmlns:a16="http://schemas.microsoft.com/office/drawing/2014/main" id="{A9727C60-7D48-459F-B7AE-5F0CC064880D}"/>
                </a:ext>
              </a:extLst>
            </p:cNvPr>
            <p:cNvSpPr/>
            <p:nvPr/>
          </p:nvSpPr>
          <p:spPr>
            <a:xfrm>
              <a:off x="-95112" y="817704"/>
              <a:ext cx="2811269" cy="1686762"/>
            </a:xfrm>
            <a:prstGeom prst="wedgeEllipseCallout">
              <a:avLst>
                <a:gd name="adj1" fmla="val 39382"/>
                <a:gd name="adj2" fmla="val 47873"/>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ounded Rectangle 4">
              <a:extLst>
                <a:ext uri="{FF2B5EF4-FFF2-40B4-BE49-F238E27FC236}">
                  <a16:creationId xmlns:a16="http://schemas.microsoft.com/office/drawing/2014/main" id="{40DEF8EC-6313-4B6C-96E2-58908FACB7E5}"/>
                </a:ext>
              </a:extLst>
            </p:cNvPr>
            <p:cNvSpPr/>
            <p:nvPr/>
          </p:nvSpPr>
          <p:spPr>
            <a:xfrm>
              <a:off x="28510" y="900045"/>
              <a:ext cx="2646587" cy="1522080"/>
            </a:xfrm>
            <a:prstGeom prst="wedgeEllipseCallout">
              <a:avLst>
                <a:gd name="adj1" fmla="val 37883"/>
                <a:gd name="adj2" fmla="val 48736"/>
              </a:avLst>
            </a:prstGeom>
            <a:grpFill/>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a:lnSpc>
                  <a:spcPct val="90000"/>
                </a:lnSpc>
                <a:spcAft>
                  <a:spcPct val="35000"/>
                </a:spcAft>
                <a:defRPr/>
              </a:pPr>
              <a:endParaRPr lang="en-GB" sz="2500" dirty="0">
                <a:latin typeface="Arial Rounded MT Bold" panose="020F0704030504030204" pitchFamily="34" charset="0"/>
              </a:endParaRPr>
            </a:p>
            <a:p>
              <a:pPr algn="ctr" defTabSz="1111250">
                <a:lnSpc>
                  <a:spcPct val="90000"/>
                </a:lnSpc>
                <a:spcAft>
                  <a:spcPct val="35000"/>
                </a:spcAft>
                <a:defRPr/>
              </a:pPr>
              <a:r>
                <a:rPr lang="en-GB" sz="2500" dirty="0">
                  <a:latin typeface="Roboto Slab Light"/>
                </a:rPr>
                <a:t>You are not in trouble</a:t>
              </a:r>
            </a:p>
            <a:p>
              <a:pPr algn="ctr" defTabSz="1111250">
                <a:lnSpc>
                  <a:spcPct val="90000"/>
                </a:lnSpc>
                <a:spcAft>
                  <a:spcPct val="35000"/>
                </a:spcAft>
                <a:defRPr/>
              </a:pPr>
              <a:endParaRPr lang="en-GB" sz="2500" dirty="0">
                <a:latin typeface="Roboto Slab Light"/>
              </a:endParaRPr>
            </a:p>
          </p:txBody>
        </p:sp>
      </p:grpSp>
      <p:grpSp>
        <p:nvGrpSpPr>
          <p:cNvPr id="41" name="Group 5">
            <a:extLst>
              <a:ext uri="{FF2B5EF4-FFF2-40B4-BE49-F238E27FC236}">
                <a16:creationId xmlns:a16="http://schemas.microsoft.com/office/drawing/2014/main" id="{6BA4DC99-CF76-410E-991B-233596D25C2B}"/>
              </a:ext>
            </a:extLst>
          </p:cNvPr>
          <p:cNvGrpSpPr/>
          <p:nvPr/>
        </p:nvGrpSpPr>
        <p:grpSpPr>
          <a:xfrm>
            <a:off x="6123368" y="2653192"/>
            <a:ext cx="2486527" cy="2160104"/>
            <a:chOff x="82341" y="2196689"/>
            <a:chExt cx="2811269" cy="1686762"/>
          </a:xfrm>
          <a:solidFill>
            <a:schemeClr val="accent2"/>
          </a:solidFill>
        </p:grpSpPr>
        <p:sp>
          <p:nvSpPr>
            <p:cNvPr id="42" name="Rounded Rectangle 15">
              <a:extLst>
                <a:ext uri="{FF2B5EF4-FFF2-40B4-BE49-F238E27FC236}">
                  <a16:creationId xmlns:a16="http://schemas.microsoft.com/office/drawing/2014/main" id="{45D59C4F-AC39-493B-B0E6-B7211639EFA0}"/>
                </a:ext>
              </a:extLst>
            </p:cNvPr>
            <p:cNvSpPr/>
            <p:nvPr/>
          </p:nvSpPr>
          <p:spPr>
            <a:xfrm>
              <a:off x="82341" y="2196689"/>
              <a:ext cx="2811269" cy="1686762"/>
            </a:xfrm>
            <a:prstGeom prst="wedgeEllipseCallout">
              <a:avLst>
                <a:gd name="adj1" fmla="val 39382"/>
                <a:gd name="adj2" fmla="val 47873"/>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Rounded Rectangle 4">
              <a:extLst>
                <a:ext uri="{FF2B5EF4-FFF2-40B4-BE49-F238E27FC236}">
                  <a16:creationId xmlns:a16="http://schemas.microsoft.com/office/drawing/2014/main" id="{EC90E76A-AE37-4575-81E5-D0571AE000FE}"/>
                </a:ext>
              </a:extLst>
            </p:cNvPr>
            <p:cNvSpPr/>
            <p:nvPr/>
          </p:nvSpPr>
          <p:spPr>
            <a:xfrm>
              <a:off x="164682" y="2279029"/>
              <a:ext cx="2646587" cy="1522080"/>
            </a:xfrm>
            <a:prstGeom prst="wedgeEllipseCallout">
              <a:avLst>
                <a:gd name="adj1" fmla="val 37883"/>
                <a:gd name="adj2" fmla="val 48736"/>
              </a:avLst>
            </a:prstGeom>
            <a:grpFill/>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a:lnSpc>
                  <a:spcPct val="90000"/>
                </a:lnSpc>
                <a:spcAft>
                  <a:spcPct val="35000"/>
                </a:spcAft>
                <a:defRPr/>
              </a:pPr>
              <a:endParaRPr lang="en-GB" sz="2500" dirty="0">
                <a:latin typeface="Arial Rounded MT Bold" panose="020F0704030504030204" pitchFamily="34" charset="0"/>
              </a:endParaRPr>
            </a:p>
            <a:p>
              <a:pPr algn="ctr" defTabSz="1111250">
                <a:lnSpc>
                  <a:spcPct val="90000"/>
                </a:lnSpc>
                <a:spcAft>
                  <a:spcPct val="35000"/>
                </a:spcAft>
                <a:defRPr/>
              </a:pPr>
              <a:endParaRPr lang="en-GB" sz="2500" dirty="0">
                <a:latin typeface="Roboto Slab Light"/>
              </a:endParaRPr>
            </a:p>
            <a:p>
              <a:pPr algn="ctr" defTabSz="1111250">
                <a:lnSpc>
                  <a:spcPct val="90000"/>
                </a:lnSpc>
                <a:spcAft>
                  <a:spcPct val="35000"/>
                </a:spcAft>
                <a:defRPr/>
              </a:pPr>
              <a:r>
                <a:rPr lang="en-GB" sz="2500" dirty="0">
                  <a:latin typeface="Roboto Slab Light"/>
                </a:rPr>
                <a:t>We are here to help you </a:t>
              </a:r>
            </a:p>
            <a:p>
              <a:pPr algn="ctr" defTabSz="1111250">
                <a:lnSpc>
                  <a:spcPct val="90000"/>
                </a:lnSpc>
                <a:spcAft>
                  <a:spcPct val="35000"/>
                </a:spcAft>
                <a:defRPr/>
              </a:pPr>
              <a:endParaRPr lang="en-GB" sz="2500" dirty="0">
                <a:latin typeface="Roboto Slab Light"/>
              </a:endParaRPr>
            </a:p>
            <a:p>
              <a:pPr algn="ctr" defTabSz="1111250">
                <a:lnSpc>
                  <a:spcPct val="90000"/>
                </a:lnSpc>
                <a:spcAft>
                  <a:spcPct val="35000"/>
                </a:spcAft>
                <a:defRPr/>
              </a:pPr>
              <a:endParaRPr lang="en-GB" sz="2500" dirty="0">
                <a:latin typeface="Roboto Slab Light"/>
              </a:endParaRPr>
            </a:p>
          </p:txBody>
        </p:sp>
      </p:grpSp>
      <p:sp>
        <p:nvSpPr>
          <p:cNvPr id="12" name="Rounded Rectangle 3">
            <a:extLst>
              <a:ext uri="{FF2B5EF4-FFF2-40B4-BE49-F238E27FC236}">
                <a16:creationId xmlns:a16="http://schemas.microsoft.com/office/drawing/2014/main" id="{EA191C17-3367-40D7-BCC7-72CF71311DA2}"/>
              </a:ext>
            </a:extLst>
          </p:cNvPr>
          <p:cNvSpPr/>
          <p:nvPr/>
        </p:nvSpPr>
        <p:spPr>
          <a:xfrm>
            <a:off x="179508" y="949021"/>
            <a:ext cx="6393243" cy="1206407"/>
          </a:xfrm>
          <a:prstGeom prst="roundRect">
            <a:avLst/>
          </a:prstGeom>
          <a:solidFill>
            <a:schemeClr val="accent2"/>
          </a:solidFill>
          <a:ln w="3175">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600" dirty="0">
                <a:solidFill>
                  <a:schemeClr val="bg1"/>
                </a:solidFill>
                <a:latin typeface="Roboto Slab Light"/>
              </a:rPr>
              <a:t> </a:t>
            </a:r>
          </a:p>
          <a:p>
            <a:pPr algn="ctr">
              <a:defRPr/>
            </a:pPr>
            <a:r>
              <a:rPr lang="en-GB" sz="2400" dirty="0">
                <a:solidFill>
                  <a:schemeClr val="bg1"/>
                </a:solidFill>
                <a:latin typeface="Roboto Slab Light"/>
              </a:rPr>
              <a:t>Hayley shows you fresh cuts  on  her arms.  </a:t>
            </a:r>
          </a:p>
          <a:p>
            <a:pPr algn="ctr">
              <a:defRPr/>
            </a:pPr>
            <a:r>
              <a:rPr lang="en-GB" sz="2400" dirty="0">
                <a:solidFill>
                  <a:schemeClr val="bg1"/>
                </a:solidFill>
                <a:latin typeface="Roboto Slab Light"/>
              </a:rPr>
              <a:t>They look clean and shallow and she has no visible signs of shock.</a:t>
            </a:r>
          </a:p>
          <a:p>
            <a:pPr>
              <a:defRPr/>
            </a:pPr>
            <a:endParaRPr lang="en-GB" dirty="0">
              <a:solidFill>
                <a:prstClr val="black"/>
              </a:solidFill>
              <a:latin typeface="Arial Rounded MT Bold" panose="020F0704030504030204" pitchFamily="34" charset="0"/>
            </a:endParaRPr>
          </a:p>
        </p:txBody>
      </p:sp>
      <p:pic>
        <p:nvPicPr>
          <p:cNvPr id="13" name="Content Placeholder 5">
            <a:extLst>
              <a:ext uri="{FF2B5EF4-FFF2-40B4-BE49-F238E27FC236}">
                <a16:creationId xmlns:a16="http://schemas.microsoft.com/office/drawing/2014/main" id="{143FD323-FEF7-4746-BA4A-B98ED1B336A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761713" y="633361"/>
            <a:ext cx="1600200" cy="1373463"/>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E6C77B6-81A2-4484-A1B7-D431BCE03640}"/>
              </a:ext>
            </a:extLst>
          </p:cNvPr>
          <p:cNvSpPr/>
          <p:nvPr/>
        </p:nvSpPr>
        <p:spPr>
          <a:xfrm>
            <a:off x="2501761" y="978386"/>
            <a:ext cx="4176075" cy="4176075"/>
          </a:xfrm>
          <a:prstGeom prst="ellipse">
            <a:avLst/>
          </a:prstGeom>
          <a:solidFill>
            <a:srgbClr val="EF8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itle 1"/>
          <p:cNvSpPr>
            <a:spLocks noGrp="1"/>
          </p:cNvSpPr>
          <p:nvPr>
            <p:ph type="title"/>
          </p:nvPr>
        </p:nvSpPr>
        <p:spPr>
          <a:xfrm>
            <a:off x="583873" y="215663"/>
            <a:ext cx="7524751" cy="1655762"/>
          </a:xfrm>
        </p:spPr>
        <p:txBody>
          <a:bodyPr>
            <a:normAutofit/>
          </a:bodyPr>
          <a:lstStyle/>
          <a:p>
            <a:r>
              <a:rPr lang="en-GB" altLang="en-US" dirty="0">
                <a:solidFill>
                  <a:srgbClr val="E3833B"/>
                </a:solidFill>
                <a:latin typeface="Brown-RegularItalic" pitchFamily="2" charset="0"/>
                <a:cs typeface="Trebuchet MS" panose="020B0603020202020204" pitchFamily="34" charset="0"/>
              </a:rPr>
              <a:t>Noticing and validating emotions can really help</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820933" y="1267899"/>
            <a:ext cx="3597048" cy="3597048"/>
          </a:xfrm>
          <a:prstGeom prst="ellipse">
            <a:avLst/>
          </a:prstGeom>
          <a:ln w="228600" cap="sq" cmpd="thickThin">
            <a:noFill/>
            <a:prstDash val="solid"/>
            <a:miter lim="800000"/>
          </a:ln>
          <a:effectLst/>
        </p:spPr>
      </p:pic>
      <p:sp>
        <p:nvSpPr>
          <p:cNvPr id="6" name="Footer Placeholder 5"/>
          <p:cNvSpPr>
            <a:spLocks noGrp="1"/>
          </p:cNvSpPr>
          <p:nvPr>
            <p:ph type="ftr" sz="quarter" idx="11"/>
          </p:nvPr>
        </p:nvSpPr>
        <p:spPr/>
        <p:txBody>
          <a:bodyPr/>
          <a:lstStyle/>
          <a:p>
            <a:pPr>
              <a:defRPr/>
            </a:pPr>
            <a:endParaRPr lang="en-GB" dirty="0"/>
          </a:p>
          <a:p>
            <a:pPr>
              <a:defRPr/>
            </a:pPr>
            <a:endParaRPr lang="en-GB" dirty="0"/>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6792" y="1211924"/>
            <a:ext cx="1019208" cy="15243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66792" y="2976087"/>
            <a:ext cx="1019208" cy="1661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2784" y="1081465"/>
            <a:ext cx="1010841" cy="1654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19538" y="2918483"/>
            <a:ext cx="1010841" cy="1661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F0A00894-B934-40A3-A320-17AE5D3897AB}"/>
              </a:ext>
            </a:extLst>
          </p:cNvPr>
          <p:cNvSpPr txBox="1"/>
          <p:nvPr/>
        </p:nvSpPr>
        <p:spPr>
          <a:xfrm>
            <a:off x="684212" y="5444593"/>
            <a:ext cx="7620958" cy="1477328"/>
          </a:xfrm>
          <a:prstGeom prst="rect">
            <a:avLst/>
          </a:prstGeom>
          <a:noFill/>
        </p:spPr>
        <p:txBody>
          <a:bodyPr wrap="square">
            <a:spAutoFit/>
          </a:bodyPr>
          <a:lstStyle/>
          <a:p>
            <a:r>
              <a:rPr lang="en-GB" dirty="0">
                <a:hlinkClick r:id="rId8"/>
              </a:rPr>
              <a:t>What to Say to Kids When Nothing Seems to Work: A Practical Guide for Parents and Caregivers: Amazon.co.uk: Lafrance, Adele: 9781138344631: Books</a:t>
            </a:r>
            <a:endParaRPr lang="en-GB" dirty="0"/>
          </a:p>
          <a:p>
            <a:endParaRPr lang="en-GB" dirty="0">
              <a:hlinkClick r:id="rId9"/>
            </a:endParaRPr>
          </a:p>
          <a:p>
            <a:r>
              <a:rPr lang="en-GB" dirty="0">
                <a:hlinkClick r:id="rId9"/>
              </a:rPr>
              <a:t>Emotion-Focused Family Therapy - Based on the healing power of connection. (emotionfocusedfamilytherapy.org)</a:t>
            </a:r>
            <a:endParaRPr lang="en-GB" sz="1800" u="sng" dirty="0">
              <a:effectLst/>
              <a:latin typeface="Roboto Slab Light"/>
              <a:ea typeface="Calibri" panose="020F0502020204030204" pitchFamily="34" charset="0"/>
            </a:endParaRPr>
          </a:p>
        </p:txBody>
      </p:sp>
    </p:spTree>
    <p:extLst>
      <p:ext uri="{BB962C8B-B14F-4D97-AF65-F5344CB8AC3E}">
        <p14:creationId xmlns:p14="http://schemas.microsoft.com/office/powerpoint/2010/main" val="4245536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575A-9A1A-42B1-9BBF-8F853E504F19}"/>
              </a:ext>
            </a:extLst>
          </p:cNvPr>
          <p:cNvSpPr>
            <a:spLocks noGrp="1"/>
          </p:cNvSpPr>
          <p:nvPr>
            <p:ph type="title"/>
          </p:nvPr>
        </p:nvSpPr>
        <p:spPr>
          <a:xfrm>
            <a:off x="458183" y="200789"/>
            <a:ext cx="6879688" cy="1655762"/>
          </a:xfrm>
        </p:spPr>
        <p:txBody>
          <a:bodyPr>
            <a:normAutofit/>
          </a:bodyPr>
          <a:lstStyle/>
          <a:p>
            <a:r>
              <a:rPr lang="en-GB" dirty="0">
                <a:latin typeface="Brown-RegularItalic" pitchFamily="2" charset="0"/>
                <a:cs typeface="Calibri" panose="020F0502020204030204" pitchFamily="34" charset="0"/>
              </a:rPr>
              <a:t>ALVS (Emotion focused reflection)</a:t>
            </a:r>
          </a:p>
        </p:txBody>
      </p:sp>
      <p:sp>
        <p:nvSpPr>
          <p:cNvPr id="3" name="Content Placeholder 2">
            <a:extLst>
              <a:ext uri="{FF2B5EF4-FFF2-40B4-BE49-F238E27FC236}">
                <a16:creationId xmlns:a16="http://schemas.microsoft.com/office/drawing/2014/main" id="{83F72839-B831-4C2F-A1F3-59F4ABEBE48F}"/>
              </a:ext>
            </a:extLst>
          </p:cNvPr>
          <p:cNvSpPr>
            <a:spLocks noGrp="1"/>
          </p:cNvSpPr>
          <p:nvPr>
            <p:ph idx="1"/>
          </p:nvPr>
        </p:nvSpPr>
        <p:spPr>
          <a:xfrm>
            <a:off x="481635" y="1932732"/>
            <a:ext cx="5688012" cy="4523856"/>
          </a:xfrm>
        </p:spPr>
        <p:txBody>
          <a:bodyPr>
            <a:noAutofit/>
          </a:bodyPr>
          <a:lstStyle/>
          <a:p>
            <a:r>
              <a:rPr lang="en-GB" sz="1800" dirty="0">
                <a:latin typeface="Roboto Slab Medium" pitchFamily="2" charset="0"/>
                <a:ea typeface="Roboto Slab Medium" pitchFamily="2" charset="0"/>
                <a:cs typeface="Calibri" panose="020F0502020204030204" pitchFamily="34" charset="0"/>
              </a:rPr>
              <a:t>Attend – to visible signs of distress</a:t>
            </a:r>
          </a:p>
          <a:p>
            <a:r>
              <a:rPr lang="en-GB" sz="1800" dirty="0">
                <a:solidFill>
                  <a:srgbClr val="EF811B"/>
                </a:solidFill>
                <a:latin typeface="Roboto Slab Light"/>
                <a:cs typeface="Calibri" panose="020F0502020204030204" pitchFamily="34" charset="0"/>
              </a:rPr>
              <a:t>I can see my reaction to you earlier was really unhelpful and you really slammed the door when you left the room</a:t>
            </a:r>
          </a:p>
          <a:p>
            <a:r>
              <a:rPr lang="en-GB" sz="1800" dirty="0">
                <a:latin typeface="Roboto Slab Medium" pitchFamily="2" charset="0"/>
                <a:ea typeface="Roboto Slab Medium" pitchFamily="2" charset="0"/>
                <a:cs typeface="Calibri" panose="020F0502020204030204" pitchFamily="34" charset="0"/>
              </a:rPr>
              <a:t>Label – guess the emotion</a:t>
            </a:r>
          </a:p>
          <a:p>
            <a:r>
              <a:rPr lang="en-GB" sz="1800" dirty="0">
                <a:solidFill>
                  <a:srgbClr val="EF811B"/>
                </a:solidFill>
                <a:latin typeface="Roboto Slab Light"/>
                <a:cs typeface="Calibri" panose="020F0502020204030204" pitchFamily="34" charset="0"/>
              </a:rPr>
              <a:t>I am guessing you were angry and frustrated</a:t>
            </a:r>
          </a:p>
          <a:p>
            <a:r>
              <a:rPr lang="en-GB" sz="1800" dirty="0">
                <a:latin typeface="Roboto Slab Medium" pitchFamily="2" charset="0"/>
                <a:ea typeface="Roboto Slab Medium" pitchFamily="2" charset="0"/>
                <a:cs typeface="Calibri" panose="020F0502020204030204" pitchFamily="34" charset="0"/>
              </a:rPr>
              <a:t>Validate – you are feeling this way </a:t>
            </a:r>
            <a:r>
              <a:rPr lang="en-GB" sz="1800" dirty="0">
                <a:solidFill>
                  <a:srgbClr val="EF811B"/>
                </a:solidFill>
                <a:latin typeface="Roboto Slab Medium" pitchFamily="2" charset="0"/>
                <a:ea typeface="Roboto Slab Medium" pitchFamily="2" charset="0"/>
                <a:cs typeface="Calibri" panose="020F0502020204030204" pitchFamily="34" charset="0"/>
              </a:rPr>
              <a:t>because………</a:t>
            </a:r>
          </a:p>
          <a:p>
            <a:r>
              <a:rPr lang="en-GB" sz="1800" dirty="0">
                <a:solidFill>
                  <a:srgbClr val="EF811B"/>
                </a:solidFill>
                <a:latin typeface="Roboto Slab Light"/>
                <a:cs typeface="Calibri" panose="020F0502020204030204" pitchFamily="34" charset="0"/>
              </a:rPr>
              <a:t>I am guessing you were angry </a:t>
            </a:r>
            <a:r>
              <a:rPr lang="en-GB" sz="1800" dirty="0">
                <a:solidFill>
                  <a:srgbClr val="EF811B"/>
                </a:solidFill>
                <a:latin typeface="Roboto Slab Medium" pitchFamily="2" charset="0"/>
                <a:ea typeface="Roboto Slab Medium" pitchFamily="2" charset="0"/>
                <a:cs typeface="Calibri" panose="020F0502020204030204" pitchFamily="34" charset="0"/>
              </a:rPr>
              <a:t>because</a:t>
            </a:r>
            <a:r>
              <a:rPr lang="en-GB" sz="1800" b="1" dirty="0">
                <a:solidFill>
                  <a:srgbClr val="EF811B"/>
                </a:solidFill>
                <a:latin typeface="Roboto Slab Light"/>
                <a:cs typeface="Calibri" panose="020F0502020204030204" pitchFamily="34" charset="0"/>
              </a:rPr>
              <a:t> </a:t>
            </a:r>
            <a:r>
              <a:rPr lang="en-GB" sz="1800" dirty="0">
                <a:solidFill>
                  <a:srgbClr val="EF811B"/>
                </a:solidFill>
                <a:latin typeface="Roboto Slab Light"/>
                <a:cs typeface="Calibri" panose="020F0502020204030204" pitchFamily="34" charset="0"/>
              </a:rPr>
              <a:t>you feel I was not listening, and frustrated </a:t>
            </a:r>
            <a:r>
              <a:rPr lang="en-GB" sz="1800" dirty="0">
                <a:solidFill>
                  <a:srgbClr val="EF811B"/>
                </a:solidFill>
                <a:latin typeface="Roboto Slab Medium" pitchFamily="2" charset="0"/>
                <a:ea typeface="Roboto Slab Medium" pitchFamily="2" charset="0"/>
                <a:cs typeface="Calibri" panose="020F0502020204030204" pitchFamily="34" charset="0"/>
              </a:rPr>
              <a:t>because</a:t>
            </a:r>
            <a:r>
              <a:rPr lang="en-GB" sz="1800" b="1" dirty="0">
                <a:solidFill>
                  <a:srgbClr val="EF811B"/>
                </a:solidFill>
                <a:latin typeface="Roboto Slab Light"/>
                <a:cs typeface="Calibri" panose="020F0502020204030204" pitchFamily="34" charset="0"/>
              </a:rPr>
              <a:t> </a:t>
            </a:r>
            <a:r>
              <a:rPr lang="en-GB" sz="1800" dirty="0">
                <a:solidFill>
                  <a:srgbClr val="EF811B"/>
                </a:solidFill>
                <a:latin typeface="Roboto Slab Light"/>
                <a:cs typeface="Calibri" panose="020F0502020204030204" pitchFamily="34" charset="0"/>
              </a:rPr>
              <a:t>I don’t understand you. I would feel angry and frustrated if I felt nobody listened or understood. </a:t>
            </a:r>
          </a:p>
          <a:p>
            <a:r>
              <a:rPr lang="en-GB" sz="1800" dirty="0">
                <a:latin typeface="Roboto Slab Medium" pitchFamily="2" charset="0"/>
                <a:ea typeface="Roboto Slab Medium" pitchFamily="2" charset="0"/>
                <a:cs typeface="Calibri" panose="020F0502020204030204" pitchFamily="34" charset="0"/>
              </a:rPr>
              <a:t>Soothe – each emotion has a corresponding need from the environment. </a:t>
            </a:r>
          </a:p>
          <a:p>
            <a:r>
              <a:rPr lang="en-GB" sz="1800" dirty="0">
                <a:solidFill>
                  <a:srgbClr val="EF811B"/>
                </a:solidFill>
                <a:latin typeface="Roboto Slab Light"/>
                <a:cs typeface="Calibri" panose="020F0502020204030204" pitchFamily="34" charset="0"/>
              </a:rPr>
              <a:t>For example anger – space, sadness – hug. Soothing responses might also be distractions, affirmations, joint goal setting.</a:t>
            </a:r>
          </a:p>
        </p:txBody>
      </p:sp>
      <p:sp>
        <p:nvSpPr>
          <p:cNvPr id="13" name="Oval 12">
            <a:extLst>
              <a:ext uri="{FF2B5EF4-FFF2-40B4-BE49-F238E27FC236}">
                <a16:creationId xmlns:a16="http://schemas.microsoft.com/office/drawing/2014/main" id="{5E628FE3-55D3-441F-80DA-F5E2CDFC1C91}"/>
              </a:ext>
            </a:extLst>
          </p:cNvPr>
          <p:cNvSpPr/>
          <p:nvPr/>
        </p:nvSpPr>
        <p:spPr>
          <a:xfrm>
            <a:off x="6676023" y="3563198"/>
            <a:ext cx="2467977" cy="2467977"/>
          </a:xfrm>
          <a:prstGeom prst="ellipse">
            <a:avLst/>
          </a:prstGeom>
          <a:solidFill>
            <a:srgbClr val="EF8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60E8330E-DB4E-430B-B9BF-30A554BADCC8}"/>
              </a:ext>
            </a:extLst>
          </p:cNvPr>
          <p:cNvGrpSpPr/>
          <p:nvPr/>
        </p:nvGrpSpPr>
        <p:grpSpPr>
          <a:xfrm>
            <a:off x="6257482" y="826825"/>
            <a:ext cx="3098689" cy="2906005"/>
            <a:chOff x="9012740" y="873134"/>
            <a:chExt cx="3098689" cy="2906005"/>
          </a:xfrm>
        </p:grpSpPr>
        <p:pic>
          <p:nvPicPr>
            <p:cNvPr id="10" name="Picture 9" descr="A close up of a logo&#10;&#10;Description automatically generated">
              <a:extLst>
                <a:ext uri="{FF2B5EF4-FFF2-40B4-BE49-F238E27FC236}">
                  <a16:creationId xmlns:a16="http://schemas.microsoft.com/office/drawing/2014/main" id="{C66F1F54-E63C-41E8-AF21-B91BFAEDB2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12740" y="873134"/>
              <a:ext cx="3098689" cy="2906005"/>
            </a:xfrm>
            <a:prstGeom prst="rect">
              <a:avLst/>
            </a:prstGeom>
          </p:spPr>
        </p:pic>
        <p:sp>
          <p:nvSpPr>
            <p:cNvPr id="7" name="TextBox 6">
              <a:extLst>
                <a:ext uri="{FF2B5EF4-FFF2-40B4-BE49-F238E27FC236}">
                  <a16:creationId xmlns:a16="http://schemas.microsoft.com/office/drawing/2014/main" id="{0F7CE0AC-EE40-4994-9F37-62A14F463A4F}"/>
                </a:ext>
              </a:extLst>
            </p:cNvPr>
            <p:cNvSpPr txBox="1"/>
            <p:nvPr/>
          </p:nvSpPr>
          <p:spPr>
            <a:xfrm>
              <a:off x="9547066" y="1397675"/>
              <a:ext cx="2030036" cy="2031325"/>
            </a:xfrm>
            <a:prstGeom prst="rect">
              <a:avLst/>
            </a:prstGeom>
            <a:noFill/>
          </p:spPr>
          <p:txBody>
            <a:bodyPr wrap="square">
              <a:spAutoFit/>
            </a:bodyPr>
            <a:lstStyle/>
            <a:p>
              <a:pPr algn="ctr"/>
              <a:r>
                <a:rPr lang="en-GB" sz="1800" dirty="0">
                  <a:solidFill>
                    <a:schemeClr val="bg1"/>
                  </a:solidFill>
                  <a:latin typeface="Roboto Slab Medium" pitchFamily="2" charset="0"/>
                  <a:ea typeface="Roboto Slab Medium" pitchFamily="2" charset="0"/>
                  <a:cs typeface="Calibri" panose="020F0502020204030204" pitchFamily="34" charset="0"/>
                </a:rPr>
                <a:t>“You are not listening to me and you don’t understand me and I hate you” </a:t>
              </a:r>
              <a:r>
                <a:rPr lang="en-GB" sz="1800" dirty="0">
                  <a:solidFill>
                    <a:schemeClr val="bg1"/>
                  </a:solidFill>
                  <a:latin typeface="Roboto Slab Light"/>
                  <a:cs typeface="Calibri" panose="020F0502020204030204" pitchFamily="34" charset="0"/>
                </a:rPr>
                <a:t>exits slamming the door</a:t>
              </a:r>
            </a:p>
          </p:txBody>
        </p:sp>
      </p:grpSp>
      <p:pic>
        <p:nvPicPr>
          <p:cNvPr id="11" name="Content Placeholder 5">
            <a:extLst>
              <a:ext uri="{FF2B5EF4-FFF2-40B4-BE49-F238E27FC236}">
                <a16:creationId xmlns:a16="http://schemas.microsoft.com/office/drawing/2014/main" id="{193CDD32-205C-4C6F-B260-F3368DE901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7988" y="3806334"/>
            <a:ext cx="1904045" cy="198170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ounded Rectangle 3">
            <a:extLst>
              <a:ext uri="{FF2B5EF4-FFF2-40B4-BE49-F238E27FC236}">
                <a16:creationId xmlns:a16="http://schemas.microsoft.com/office/drawing/2014/main" id="{62207A88-7584-4D36-9DAA-5223855E3E23}"/>
              </a:ext>
            </a:extLst>
          </p:cNvPr>
          <p:cNvSpPr/>
          <p:nvPr/>
        </p:nvSpPr>
        <p:spPr>
          <a:xfrm>
            <a:off x="338785" y="562863"/>
            <a:ext cx="6393243" cy="1206407"/>
          </a:xfrm>
          <a:prstGeom prst="roundRect">
            <a:avLst/>
          </a:prstGeom>
          <a:solidFill>
            <a:schemeClr val="accent2"/>
          </a:solidFill>
          <a:ln w="3175">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GB" sz="1600" dirty="0">
                <a:solidFill>
                  <a:schemeClr val="bg1"/>
                </a:solidFill>
                <a:latin typeface="Roboto Slab Light"/>
              </a:rPr>
              <a:t> </a:t>
            </a:r>
          </a:p>
          <a:p>
            <a:pPr algn="ctr">
              <a:defRPr/>
            </a:pPr>
            <a:r>
              <a:rPr lang="en-GB" dirty="0">
                <a:solidFill>
                  <a:schemeClr val="bg1"/>
                </a:solidFill>
                <a:latin typeface="Roboto Slab Light"/>
              </a:rPr>
              <a:t>You were so shocked to discover that Hayley had cut herself that you panicked and said in a distressed tone “Hayley what have you done?” </a:t>
            </a:r>
          </a:p>
          <a:p>
            <a:pPr algn="ctr">
              <a:defRPr/>
            </a:pPr>
            <a:r>
              <a:rPr lang="en-GB" dirty="0">
                <a:solidFill>
                  <a:schemeClr val="bg1"/>
                </a:solidFill>
                <a:latin typeface="Roboto Slab Light"/>
              </a:rPr>
              <a:t>Much later you try to reconnect using ALVS</a:t>
            </a:r>
          </a:p>
          <a:p>
            <a:pPr>
              <a:defRPr/>
            </a:pPr>
            <a:endParaRPr lang="en-GB"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725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6339-8FAE-4D7C-A17E-68838B60A953}"/>
              </a:ext>
            </a:extLst>
          </p:cNvPr>
          <p:cNvSpPr>
            <a:spLocks noGrp="1"/>
          </p:cNvSpPr>
          <p:nvPr>
            <p:ph type="title"/>
          </p:nvPr>
        </p:nvSpPr>
        <p:spPr>
          <a:xfrm>
            <a:off x="533072" y="209084"/>
            <a:ext cx="5688013" cy="1655762"/>
          </a:xfrm>
        </p:spPr>
        <p:txBody>
          <a:bodyPr/>
          <a:lstStyle/>
          <a:p>
            <a:r>
              <a:rPr lang="en-GB" dirty="0"/>
              <a:t>Using ALVS in a crisis situation</a:t>
            </a:r>
          </a:p>
        </p:txBody>
      </p:sp>
      <p:sp>
        <p:nvSpPr>
          <p:cNvPr id="4" name="Rounded Rectangle 5">
            <a:extLst>
              <a:ext uri="{FF2B5EF4-FFF2-40B4-BE49-F238E27FC236}">
                <a16:creationId xmlns:a16="http://schemas.microsoft.com/office/drawing/2014/main" id="{35B11212-BDD0-441E-A1E6-7579A0470DD2}"/>
              </a:ext>
            </a:extLst>
          </p:cNvPr>
          <p:cNvSpPr/>
          <p:nvPr/>
        </p:nvSpPr>
        <p:spPr>
          <a:xfrm>
            <a:off x="457200" y="743697"/>
            <a:ext cx="6491064" cy="1143000"/>
          </a:xfrm>
          <a:prstGeom prst="roundRect">
            <a:avLst/>
          </a:prstGeom>
          <a:solidFill>
            <a:schemeClr val="accent2"/>
          </a:solidFill>
          <a:ln w="38100">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defRPr/>
            </a:pPr>
            <a:r>
              <a:rPr lang="en-GB" dirty="0">
                <a:solidFill>
                  <a:schemeClr val="bg1"/>
                </a:solidFill>
                <a:latin typeface="Roboto Slab Light"/>
                <a:cs typeface="Calibri" panose="020F0502020204030204" pitchFamily="34" charset="0"/>
              </a:rPr>
              <a:t>Sophia comes to you crying and clearly very distressed.</a:t>
            </a:r>
          </a:p>
          <a:p>
            <a:pPr>
              <a:defRPr/>
            </a:pPr>
            <a:r>
              <a:rPr lang="en-GB" dirty="0">
                <a:solidFill>
                  <a:schemeClr val="bg1"/>
                </a:solidFill>
                <a:latin typeface="Roboto Slab Light"/>
                <a:cs typeface="Calibri" panose="020F0502020204030204" pitchFamily="34" charset="0"/>
              </a:rPr>
              <a:t> She says she has taken a packet of paracetamol but she doesn’t want to die</a:t>
            </a:r>
            <a:r>
              <a:rPr lang="en-GB" sz="1400" dirty="0">
                <a:solidFill>
                  <a:schemeClr val="bg1"/>
                </a:solidFill>
                <a:latin typeface="Roboto Slab Light"/>
                <a:cs typeface="Calibri" panose="020F0502020204030204" pitchFamily="34" charset="0"/>
              </a:rPr>
              <a:t>.</a:t>
            </a:r>
          </a:p>
        </p:txBody>
      </p:sp>
      <p:pic>
        <p:nvPicPr>
          <p:cNvPr id="5" name="Content Placeholder 4">
            <a:extLst>
              <a:ext uri="{FF2B5EF4-FFF2-40B4-BE49-F238E27FC236}">
                <a16:creationId xmlns:a16="http://schemas.microsoft.com/office/drawing/2014/main" id="{CB3C00DF-E261-416E-B5C5-A5F0255CE68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137780" y="916152"/>
            <a:ext cx="1925224" cy="184821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a:extLst>
              <a:ext uri="{FF2B5EF4-FFF2-40B4-BE49-F238E27FC236}">
                <a16:creationId xmlns:a16="http://schemas.microsoft.com/office/drawing/2014/main" id="{CEF64D67-2C40-475A-B69C-FA71A6E86454}"/>
              </a:ext>
            </a:extLst>
          </p:cNvPr>
          <p:cNvSpPr/>
          <p:nvPr/>
        </p:nvSpPr>
        <p:spPr>
          <a:xfrm>
            <a:off x="457200" y="2022845"/>
            <a:ext cx="7488832" cy="4524315"/>
          </a:xfrm>
          <a:prstGeom prst="rect">
            <a:avLst/>
          </a:prstGeom>
        </p:spPr>
        <p:txBody>
          <a:bodyPr wrap="square">
            <a:spAutoFit/>
          </a:bodyPr>
          <a:lstStyle/>
          <a:p>
            <a:r>
              <a:rPr lang="en-GB" sz="2400" dirty="0">
                <a:solidFill>
                  <a:schemeClr val="bg1"/>
                </a:solidFill>
                <a:latin typeface="Roboto Slab Light"/>
                <a:cs typeface="Calibri" panose="020F0502020204030204" pitchFamily="34" charset="0"/>
              </a:rPr>
              <a:t>Attend – Sophia thank you for telling me, I can see how upset you are</a:t>
            </a:r>
          </a:p>
          <a:p>
            <a:r>
              <a:rPr lang="en-GB" sz="2400" dirty="0">
                <a:solidFill>
                  <a:schemeClr val="bg1"/>
                </a:solidFill>
                <a:latin typeface="Roboto Slab Light"/>
                <a:cs typeface="Calibri" panose="020F0502020204030204" pitchFamily="34" charset="0"/>
              </a:rPr>
              <a:t>Label – you seem really anxious and absolutely terrified</a:t>
            </a:r>
          </a:p>
          <a:p>
            <a:r>
              <a:rPr lang="en-GB" sz="2400" dirty="0">
                <a:solidFill>
                  <a:schemeClr val="bg1"/>
                </a:solidFill>
                <a:latin typeface="Roboto Slab Light"/>
                <a:cs typeface="Calibri" panose="020F0502020204030204" pitchFamily="34" charset="0"/>
              </a:rPr>
              <a:t>Validate – you are feeling this way </a:t>
            </a:r>
            <a:r>
              <a:rPr lang="en-GB" sz="2400" b="1" dirty="0">
                <a:solidFill>
                  <a:schemeClr val="bg1"/>
                </a:solidFill>
                <a:latin typeface="Roboto Slab Light"/>
                <a:cs typeface="Calibri" panose="020F0502020204030204" pitchFamily="34" charset="0"/>
              </a:rPr>
              <a:t>because……… </a:t>
            </a:r>
            <a:r>
              <a:rPr lang="en-GB" sz="2400" dirty="0">
                <a:solidFill>
                  <a:schemeClr val="bg1"/>
                </a:solidFill>
                <a:latin typeface="Roboto Slab Light"/>
                <a:cs typeface="Calibri" panose="020F0502020204030204" pitchFamily="34" charset="0"/>
              </a:rPr>
              <a:t>you have taken paracetamol and you are scared about what is going to happen next. These are normal feelings for somebody in this position.</a:t>
            </a:r>
          </a:p>
          <a:p>
            <a:r>
              <a:rPr lang="en-GB" sz="2400" dirty="0">
                <a:solidFill>
                  <a:schemeClr val="bg1"/>
                </a:solidFill>
                <a:latin typeface="Roboto Slab Light"/>
                <a:cs typeface="Calibri" panose="020F0502020204030204" pitchFamily="34" charset="0"/>
              </a:rPr>
              <a:t>Soothe – I am going to help you. This is what is going to happen next. I will make sure somebody is with you every step of the way. We will take one minute at a time.</a:t>
            </a:r>
          </a:p>
        </p:txBody>
      </p:sp>
    </p:spTree>
    <p:extLst>
      <p:ext uri="{BB962C8B-B14F-4D97-AF65-F5344CB8AC3E}">
        <p14:creationId xmlns:p14="http://schemas.microsoft.com/office/powerpoint/2010/main" val="268958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6339-8FAE-4D7C-A17E-68838B60A953}"/>
              </a:ext>
            </a:extLst>
          </p:cNvPr>
          <p:cNvSpPr>
            <a:spLocks noGrp="1"/>
          </p:cNvSpPr>
          <p:nvPr>
            <p:ph type="title"/>
          </p:nvPr>
        </p:nvSpPr>
        <p:spPr>
          <a:xfrm>
            <a:off x="193881" y="161669"/>
            <a:ext cx="8207997" cy="918085"/>
          </a:xfrm>
        </p:spPr>
        <p:txBody>
          <a:bodyPr>
            <a:noAutofit/>
          </a:bodyPr>
          <a:lstStyle/>
          <a:p>
            <a:r>
              <a:rPr lang="en-GB" sz="3600" dirty="0">
                <a:latin typeface="BROWN-LIGHT"/>
                <a:cs typeface="Calibri" panose="020F0502020204030204" pitchFamily="34" charset="0"/>
              </a:rPr>
              <a:t>Using ALVS when a student is in two minds</a:t>
            </a:r>
          </a:p>
        </p:txBody>
      </p:sp>
      <p:sp>
        <p:nvSpPr>
          <p:cNvPr id="6" name="Rectangle 5">
            <a:extLst>
              <a:ext uri="{FF2B5EF4-FFF2-40B4-BE49-F238E27FC236}">
                <a16:creationId xmlns:a16="http://schemas.microsoft.com/office/drawing/2014/main" id="{CEF64D67-2C40-475A-B69C-FA71A6E86454}"/>
              </a:ext>
            </a:extLst>
          </p:cNvPr>
          <p:cNvSpPr/>
          <p:nvPr/>
        </p:nvSpPr>
        <p:spPr>
          <a:xfrm>
            <a:off x="196467" y="2636912"/>
            <a:ext cx="8947533" cy="3785652"/>
          </a:xfrm>
          <a:prstGeom prst="rect">
            <a:avLst/>
          </a:prstGeom>
        </p:spPr>
        <p:txBody>
          <a:bodyPr wrap="square">
            <a:spAutoFit/>
          </a:bodyPr>
          <a:lstStyle/>
          <a:p>
            <a:r>
              <a:rPr lang="en-GB" sz="2400" dirty="0">
                <a:solidFill>
                  <a:srgbClr val="005E84"/>
                </a:solidFill>
                <a:latin typeface="Roboto Slab Light"/>
                <a:cs typeface="Calibri" panose="020F0502020204030204" pitchFamily="34" charset="0"/>
              </a:rPr>
              <a:t>Attend – James I notice that you are avoiding eye contact with me and it looks like you are feeling upset</a:t>
            </a:r>
          </a:p>
          <a:p>
            <a:r>
              <a:rPr lang="en-GB" sz="2400" dirty="0">
                <a:solidFill>
                  <a:srgbClr val="005E84"/>
                </a:solidFill>
                <a:latin typeface="Roboto Slab Light"/>
                <a:cs typeface="Calibri" panose="020F0502020204030204" pitchFamily="34" charset="0"/>
              </a:rPr>
              <a:t>Label – you seem sad and anxious at the same time</a:t>
            </a:r>
          </a:p>
          <a:p>
            <a:r>
              <a:rPr lang="en-GB" sz="2400" dirty="0">
                <a:solidFill>
                  <a:srgbClr val="005E84"/>
                </a:solidFill>
                <a:latin typeface="Roboto Slab Light"/>
                <a:cs typeface="Calibri" panose="020F0502020204030204" pitchFamily="34" charset="0"/>
              </a:rPr>
              <a:t>Validate – you are feeling this way </a:t>
            </a:r>
            <a:r>
              <a:rPr lang="en-GB" sz="2400" b="1" dirty="0">
                <a:solidFill>
                  <a:srgbClr val="005E84"/>
                </a:solidFill>
                <a:latin typeface="Roboto Slab Light"/>
                <a:cs typeface="Calibri" panose="020F0502020204030204" pitchFamily="34" charset="0"/>
              </a:rPr>
              <a:t>because………</a:t>
            </a:r>
            <a:r>
              <a:rPr lang="en-GB" sz="2400" dirty="0">
                <a:solidFill>
                  <a:srgbClr val="005E84"/>
                </a:solidFill>
                <a:latin typeface="Roboto Slab Light"/>
                <a:cs typeface="Calibri" panose="020F0502020204030204" pitchFamily="34" charset="0"/>
              </a:rPr>
              <a:t>you have opened up to me about your steroid use and you don’t know what is going to happen next. These are normal feelings for somebody in this position.</a:t>
            </a:r>
          </a:p>
          <a:p>
            <a:r>
              <a:rPr lang="en-GB" sz="2400" dirty="0">
                <a:solidFill>
                  <a:srgbClr val="005E84"/>
                </a:solidFill>
                <a:latin typeface="Roboto Slab Light"/>
                <a:cs typeface="Calibri" panose="020F0502020204030204" pitchFamily="34" charset="0"/>
              </a:rPr>
              <a:t>Soothe – Thank you for telling me. It is a very courageous thing to do and I am so pleased you feel you can trust me. You are not in trouble, you are safe in this family and we can help you. </a:t>
            </a:r>
          </a:p>
        </p:txBody>
      </p:sp>
      <p:sp>
        <p:nvSpPr>
          <p:cNvPr id="3" name="Flowchart: Alternate Process 2">
            <a:extLst>
              <a:ext uri="{FF2B5EF4-FFF2-40B4-BE49-F238E27FC236}">
                <a16:creationId xmlns:a16="http://schemas.microsoft.com/office/drawing/2014/main" id="{8F36404D-4BD7-47AE-8AC1-B72E5448F013}"/>
              </a:ext>
            </a:extLst>
          </p:cNvPr>
          <p:cNvSpPr/>
          <p:nvPr/>
        </p:nvSpPr>
        <p:spPr>
          <a:xfrm>
            <a:off x="125441" y="649357"/>
            <a:ext cx="8083522" cy="1987555"/>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Roboto Slab Light"/>
              </a:rPr>
              <a:t>James has started to trust you more, that you won’t judge or criticise him. He has disclosed that he is now taking anabolic steroids and has become very upset. He refuses to look at you, and is tearful</a:t>
            </a:r>
          </a:p>
        </p:txBody>
      </p:sp>
    </p:spTree>
    <p:extLst>
      <p:ext uri="{BB962C8B-B14F-4D97-AF65-F5344CB8AC3E}">
        <p14:creationId xmlns:p14="http://schemas.microsoft.com/office/powerpoint/2010/main" val="190686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6339-8FAE-4D7C-A17E-68838B60A953}"/>
              </a:ext>
            </a:extLst>
          </p:cNvPr>
          <p:cNvSpPr>
            <a:spLocks noGrp="1"/>
          </p:cNvSpPr>
          <p:nvPr>
            <p:ph type="title"/>
          </p:nvPr>
        </p:nvSpPr>
        <p:spPr>
          <a:xfrm>
            <a:off x="376266" y="166611"/>
            <a:ext cx="8250899" cy="588763"/>
          </a:xfrm>
        </p:spPr>
        <p:txBody>
          <a:bodyPr>
            <a:noAutofit/>
          </a:bodyPr>
          <a:lstStyle/>
          <a:p>
            <a:r>
              <a:rPr lang="en-GB" sz="3600" dirty="0">
                <a:latin typeface="BROWN-LIGHT"/>
                <a:cs typeface="Calibri" panose="020F0502020204030204" pitchFamily="34" charset="0"/>
              </a:rPr>
              <a:t>Using ALVS when </a:t>
            </a:r>
            <a:r>
              <a:rPr lang="en-GB" sz="3600">
                <a:latin typeface="BROWN-LIGHT"/>
                <a:cs typeface="Calibri" panose="020F0502020204030204" pitchFamily="34" charset="0"/>
              </a:rPr>
              <a:t>your child </a:t>
            </a:r>
            <a:r>
              <a:rPr lang="en-GB" sz="3600" dirty="0">
                <a:latin typeface="BROWN-LIGHT"/>
                <a:cs typeface="Calibri" panose="020F0502020204030204" pitchFamily="34" charset="0"/>
              </a:rPr>
              <a:t>is in two minds</a:t>
            </a:r>
          </a:p>
        </p:txBody>
      </p:sp>
      <p:sp>
        <p:nvSpPr>
          <p:cNvPr id="7" name="TextBox 6">
            <a:extLst>
              <a:ext uri="{FF2B5EF4-FFF2-40B4-BE49-F238E27FC236}">
                <a16:creationId xmlns:a16="http://schemas.microsoft.com/office/drawing/2014/main" id="{02CB9077-CC5D-4860-8135-2EDF00EFBF31}"/>
              </a:ext>
            </a:extLst>
          </p:cNvPr>
          <p:cNvSpPr txBox="1"/>
          <p:nvPr/>
        </p:nvSpPr>
        <p:spPr>
          <a:xfrm>
            <a:off x="235228" y="1087680"/>
            <a:ext cx="8083522" cy="3785652"/>
          </a:xfrm>
          <a:prstGeom prst="rect">
            <a:avLst/>
          </a:prstGeom>
          <a:noFill/>
        </p:spPr>
        <p:txBody>
          <a:bodyPr wrap="square">
            <a:spAutoFit/>
          </a:bodyPr>
          <a:lstStyle/>
          <a:p>
            <a:r>
              <a:rPr lang="en-GB" sz="2000" dirty="0">
                <a:solidFill>
                  <a:srgbClr val="005E84"/>
                </a:solidFill>
                <a:latin typeface="Roboto Slab Light"/>
                <a:cs typeface="Calibri" panose="020F0502020204030204" pitchFamily="34" charset="0"/>
              </a:rPr>
              <a:t>Soothe – We are here to help and support you. There are several options and we can make a plan together (self help and online support, GP, sports coach, private counsellor) I have been reading about things that have helped other families. </a:t>
            </a:r>
          </a:p>
          <a:p>
            <a:r>
              <a:rPr lang="en-GB" sz="2000" dirty="0">
                <a:solidFill>
                  <a:srgbClr val="005E84"/>
                </a:solidFill>
                <a:latin typeface="Roboto Slab Light"/>
                <a:cs typeface="Calibri" panose="020F0502020204030204" pitchFamily="34" charset="0"/>
              </a:rPr>
              <a:t>Would you like me to describe some of the things that have worked for them ( reduce anxiety and increase hope)  or would you like some space to think about what you would like to happen next (let the emotions dissipate )? </a:t>
            </a:r>
          </a:p>
          <a:p>
            <a:r>
              <a:rPr lang="en-GB" sz="2000" dirty="0">
                <a:solidFill>
                  <a:srgbClr val="005E84"/>
                </a:solidFill>
                <a:latin typeface="Roboto Slab Light"/>
                <a:cs typeface="Calibri" panose="020F0502020204030204" pitchFamily="34" charset="0"/>
              </a:rPr>
              <a:t>We can always talk about this next week. I know you usually go to drama club at this time (distraction) and you are such a good role model to the younger kids.(affirmation)</a:t>
            </a:r>
          </a:p>
          <a:p>
            <a:endParaRPr lang="en-GB" sz="2000" dirty="0">
              <a:solidFill>
                <a:srgbClr val="005E84"/>
              </a:solidFill>
              <a:latin typeface="Roboto Slab Light"/>
              <a:cs typeface="Calibri" panose="020F0502020204030204" pitchFamily="34" charset="0"/>
            </a:endParaRPr>
          </a:p>
        </p:txBody>
      </p:sp>
    </p:spTree>
    <p:extLst>
      <p:ext uri="{BB962C8B-B14F-4D97-AF65-F5344CB8AC3E}">
        <p14:creationId xmlns:p14="http://schemas.microsoft.com/office/powerpoint/2010/main" val="2207340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6339-8FAE-4D7C-A17E-68838B60A953}"/>
              </a:ext>
            </a:extLst>
          </p:cNvPr>
          <p:cNvSpPr>
            <a:spLocks noGrp="1"/>
          </p:cNvSpPr>
          <p:nvPr>
            <p:ph type="title"/>
          </p:nvPr>
        </p:nvSpPr>
        <p:spPr>
          <a:xfrm>
            <a:off x="611560" y="287898"/>
            <a:ext cx="6484486" cy="354450"/>
          </a:xfrm>
        </p:spPr>
        <p:txBody>
          <a:bodyPr/>
          <a:lstStyle/>
          <a:p>
            <a:r>
              <a:rPr lang="en-GB" dirty="0"/>
              <a:t>Using ALVS after a crisis has subsided</a:t>
            </a:r>
          </a:p>
        </p:txBody>
      </p:sp>
      <p:sp>
        <p:nvSpPr>
          <p:cNvPr id="4" name="Rounded Rectangle 5">
            <a:extLst>
              <a:ext uri="{FF2B5EF4-FFF2-40B4-BE49-F238E27FC236}">
                <a16:creationId xmlns:a16="http://schemas.microsoft.com/office/drawing/2014/main" id="{35B11212-BDD0-441E-A1E6-7579A0470DD2}"/>
              </a:ext>
            </a:extLst>
          </p:cNvPr>
          <p:cNvSpPr/>
          <p:nvPr/>
        </p:nvSpPr>
        <p:spPr>
          <a:xfrm>
            <a:off x="457200" y="710360"/>
            <a:ext cx="6761576" cy="1376199"/>
          </a:xfrm>
          <a:prstGeom prst="roundRect">
            <a:avLst/>
          </a:prstGeom>
          <a:solidFill>
            <a:schemeClr val="accent2"/>
          </a:solidFill>
          <a:ln w="38100">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defRPr/>
            </a:pPr>
            <a:r>
              <a:rPr lang="en-GB" dirty="0">
                <a:solidFill>
                  <a:schemeClr val="bg1"/>
                </a:solidFill>
                <a:latin typeface="Roboto Slab Light"/>
                <a:cs typeface="Calibri" panose="020F0502020204030204" pitchFamily="34" charset="0"/>
              </a:rPr>
              <a:t>Sophia is home from the hospital and thank fully has not suffered any long term effects from the paracetamol overdose. She asks you to help her to get back on track, she tells you she has lost her self confidence and often gets overwhelmed with negative thoughts</a:t>
            </a:r>
            <a:endParaRPr lang="en-GB" sz="1400" dirty="0">
              <a:solidFill>
                <a:schemeClr val="bg1"/>
              </a:solidFill>
              <a:latin typeface="Roboto Slab Light"/>
              <a:cs typeface="Calibri" panose="020F0502020204030204" pitchFamily="34" charset="0"/>
            </a:endParaRPr>
          </a:p>
        </p:txBody>
      </p:sp>
      <p:pic>
        <p:nvPicPr>
          <p:cNvPr id="5" name="Content Placeholder 4">
            <a:extLst>
              <a:ext uri="{FF2B5EF4-FFF2-40B4-BE49-F238E27FC236}">
                <a16:creationId xmlns:a16="http://schemas.microsoft.com/office/drawing/2014/main" id="{CB3C00DF-E261-416E-B5C5-A5F0255CE68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218776" y="787682"/>
            <a:ext cx="1925224" cy="184821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a:extLst>
              <a:ext uri="{FF2B5EF4-FFF2-40B4-BE49-F238E27FC236}">
                <a16:creationId xmlns:a16="http://schemas.microsoft.com/office/drawing/2014/main" id="{CEF64D67-2C40-475A-B69C-FA71A6E86454}"/>
              </a:ext>
            </a:extLst>
          </p:cNvPr>
          <p:cNvSpPr/>
          <p:nvPr/>
        </p:nvSpPr>
        <p:spPr>
          <a:xfrm>
            <a:off x="457200" y="2163881"/>
            <a:ext cx="7488832" cy="3970318"/>
          </a:xfrm>
          <a:prstGeom prst="rect">
            <a:avLst/>
          </a:prstGeom>
        </p:spPr>
        <p:txBody>
          <a:bodyPr wrap="square">
            <a:spAutoFit/>
          </a:bodyPr>
          <a:lstStyle/>
          <a:p>
            <a:r>
              <a:rPr lang="en-GB" dirty="0">
                <a:solidFill>
                  <a:schemeClr val="bg1"/>
                </a:solidFill>
                <a:latin typeface="Roboto Slab Light"/>
                <a:cs typeface="Calibri" panose="020F0502020204030204" pitchFamily="34" charset="0"/>
              </a:rPr>
              <a:t>Attend –You feel overwhelmed with negative thoughts and you have lost your self confidence</a:t>
            </a:r>
          </a:p>
          <a:p>
            <a:r>
              <a:rPr lang="en-GB" dirty="0">
                <a:solidFill>
                  <a:schemeClr val="bg1"/>
                </a:solidFill>
                <a:latin typeface="Roboto Slab Light"/>
                <a:cs typeface="Calibri" panose="020F0502020204030204" pitchFamily="34" charset="0"/>
              </a:rPr>
              <a:t>Label – you seem extremely anxious and depressed at the same time</a:t>
            </a:r>
          </a:p>
          <a:p>
            <a:r>
              <a:rPr lang="en-GB" dirty="0">
                <a:solidFill>
                  <a:schemeClr val="bg1"/>
                </a:solidFill>
                <a:latin typeface="Roboto Slab Light"/>
                <a:cs typeface="Calibri" panose="020F0502020204030204" pitchFamily="34" charset="0"/>
              </a:rPr>
              <a:t>Validate – you are feeling extremely anxious because you have become distant from your friends since COVID and you don’t know how to get that friendship back. You are feeling depressed because you haven’t been able to do your acrobatics and dance since COVID and that was always the thing that made you feel a sense of belonging and also a sense of achievement.</a:t>
            </a:r>
          </a:p>
          <a:p>
            <a:r>
              <a:rPr lang="en-GB" dirty="0">
                <a:solidFill>
                  <a:schemeClr val="bg1"/>
                </a:solidFill>
                <a:latin typeface="Roboto Slab Light"/>
                <a:cs typeface="Calibri" panose="020F0502020204030204" pitchFamily="34" charset="0"/>
              </a:rPr>
              <a:t>Soothe – Lots of young people are really struggling at the moment, you are not alone. We are here to help you get your life back on track. You are such a talented girl and your friends have always valued your sense of fun and adventure. Lets make a timeline for the next few months so you can start to visualise happier times ahead.</a:t>
            </a:r>
          </a:p>
        </p:txBody>
      </p:sp>
    </p:spTree>
    <p:extLst>
      <p:ext uri="{BB962C8B-B14F-4D97-AF65-F5344CB8AC3E}">
        <p14:creationId xmlns:p14="http://schemas.microsoft.com/office/powerpoint/2010/main" val="387693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10;&#10;Description automatically generated">
            <a:extLst>
              <a:ext uri="{FF2B5EF4-FFF2-40B4-BE49-F238E27FC236}">
                <a16:creationId xmlns:a16="http://schemas.microsoft.com/office/drawing/2014/main" id="{95F0CEE2-C8C6-4C16-8D3B-5CD3CB5B4F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6062" y="1504927"/>
            <a:ext cx="3379787" cy="3125129"/>
          </a:xfrm>
          <a:prstGeom prst="rect">
            <a:avLst/>
          </a:prstGeom>
        </p:spPr>
      </p:pic>
      <p:sp>
        <p:nvSpPr>
          <p:cNvPr id="148482" name="Title 1"/>
          <p:cNvSpPr>
            <a:spLocks noGrp="1"/>
          </p:cNvSpPr>
          <p:nvPr>
            <p:ph type="title"/>
          </p:nvPr>
        </p:nvSpPr>
        <p:spPr/>
        <p:txBody>
          <a:bodyPr/>
          <a:lstStyle/>
          <a:p>
            <a:r>
              <a:rPr lang="en-GB" altLang="en-US" dirty="0">
                <a:latin typeface="Brown-RegularItalic" pitchFamily="2" charset="0"/>
                <a:ea typeface="ＭＳ Ｐゴシック" panose="020B0600070205080204" pitchFamily="34" charset="-128"/>
                <a:cs typeface="Trebuchet MS" panose="020B0603020202020204" pitchFamily="34" charset="0"/>
              </a:rPr>
              <a:t>Summary</a:t>
            </a:r>
          </a:p>
        </p:txBody>
      </p:sp>
      <p:sp>
        <p:nvSpPr>
          <p:cNvPr id="5" name="Content Placeholder 2">
            <a:extLst>
              <a:ext uri="{FF2B5EF4-FFF2-40B4-BE49-F238E27FC236}">
                <a16:creationId xmlns:a16="http://schemas.microsoft.com/office/drawing/2014/main" id="{317D19EC-E2DC-4176-B2F7-496532530001}"/>
              </a:ext>
            </a:extLst>
          </p:cNvPr>
          <p:cNvSpPr txBox="1">
            <a:spLocks/>
          </p:cNvSpPr>
          <p:nvPr/>
        </p:nvSpPr>
        <p:spPr>
          <a:xfrm>
            <a:off x="4480788" y="1735373"/>
            <a:ext cx="3217688" cy="3325993"/>
          </a:xfrm>
          <a:prstGeom prst="rect">
            <a:avLst/>
          </a:prstGeom>
        </p:spPr>
        <p:txBody>
          <a:bodyPr vert="horz" lIns="0" tIns="0" rIns="0" bIns="0" rtlCol="0">
            <a:normAutofit/>
          </a:bodyPr>
          <a:lstStyle>
            <a:lvl1pPr marL="0" indent="0" algn="l" defTabSz="720000" rtl="0" eaLnBrk="1" latinLnBrk="0" hangingPunct="1">
              <a:lnSpc>
                <a:spcPct val="100000"/>
              </a:lnSpc>
              <a:spcBef>
                <a:spcPts val="0"/>
              </a:spcBef>
              <a:spcAft>
                <a:spcPts val="600"/>
              </a:spcAft>
              <a:buFontTx/>
              <a:buNone/>
              <a:defRPr sz="2100" b="0" i="0" kern="1200" baseline="0">
                <a:solidFill>
                  <a:schemeClr val="bg1"/>
                </a:solidFill>
                <a:latin typeface="Roboto Slab" pitchFamily="2" charset="0"/>
                <a:ea typeface="Roboto Slab" pitchFamily="2" charset="0"/>
                <a:cs typeface="+mn-cs"/>
              </a:defRPr>
            </a:lvl1pPr>
            <a:lvl2pPr marL="144000" indent="-457200" algn="l" defTabSz="720000" rtl="0" eaLnBrk="1" latinLnBrk="0" hangingPunct="1">
              <a:lnSpc>
                <a:spcPct val="100000"/>
              </a:lnSpc>
              <a:spcBef>
                <a:spcPts val="0"/>
              </a:spcBef>
              <a:spcAft>
                <a:spcPts val="600"/>
              </a:spcAft>
              <a:buFont typeface="Arial" panose="020B0604020202020204" pitchFamily="34" charset="0"/>
              <a:buChar char="•"/>
              <a:defRPr sz="2100" b="0" i="0" kern="1200" baseline="0">
                <a:solidFill>
                  <a:schemeClr val="bg1"/>
                </a:solidFill>
                <a:latin typeface="Roboto Slab Light" pitchFamily="2" charset="0"/>
                <a:ea typeface="Roboto Slab Light" pitchFamily="2" charset="0"/>
                <a:cs typeface="+mn-cs"/>
              </a:defRPr>
            </a:lvl2pPr>
            <a:lvl3pPr marL="1143000" indent="-228600" algn="l" defTabSz="720000" rtl="0" eaLnBrk="1" latinLnBrk="0" hangingPunct="1">
              <a:lnSpc>
                <a:spcPct val="90000"/>
              </a:lnSpc>
              <a:spcBef>
                <a:spcPts val="500"/>
              </a:spcBef>
              <a:buFont typeface="Arial" panose="020B0604020202020204" pitchFamily="34" charset="0"/>
              <a:buChar char="•"/>
              <a:defRPr sz="2100" b="0" i="0" kern="1200" baseline="0">
                <a:solidFill>
                  <a:schemeClr val="bg1"/>
                </a:solidFill>
                <a:latin typeface="Brown-RegularItalic" pitchFamily="2" charset="77"/>
                <a:ea typeface="+mn-ea"/>
                <a:cs typeface="+mn-cs"/>
              </a:defRPr>
            </a:lvl3pPr>
            <a:lvl4pPr marL="1600200" indent="-228600" algn="l" defTabSz="720000" rtl="0" eaLnBrk="1" latinLnBrk="0" hangingPunct="1">
              <a:lnSpc>
                <a:spcPct val="90000"/>
              </a:lnSpc>
              <a:spcBef>
                <a:spcPts val="500"/>
              </a:spcBef>
              <a:buFont typeface="Arial" panose="020B0604020202020204" pitchFamily="34" charset="0"/>
              <a:buChar char="•"/>
              <a:defRPr sz="2100" b="0" i="0" kern="1200" baseline="0">
                <a:solidFill>
                  <a:schemeClr val="bg1"/>
                </a:solidFill>
                <a:latin typeface="Brown-RegularItalic" pitchFamily="2" charset="77"/>
                <a:ea typeface="+mn-ea"/>
                <a:cs typeface="+mn-cs"/>
              </a:defRPr>
            </a:lvl4pPr>
            <a:lvl5pPr marL="2057400" indent="-228600" algn="l" defTabSz="720000" rtl="0" eaLnBrk="1" latinLnBrk="0" hangingPunct="1">
              <a:lnSpc>
                <a:spcPct val="90000"/>
              </a:lnSpc>
              <a:spcBef>
                <a:spcPts val="500"/>
              </a:spcBef>
              <a:buFont typeface="Arial" panose="020B0604020202020204" pitchFamily="34" charset="0"/>
              <a:buChar char="•"/>
              <a:defRPr sz="2100" b="0" i="0" kern="1200" baseline="0">
                <a:solidFill>
                  <a:schemeClr val="bg1"/>
                </a:solidFill>
                <a:latin typeface="Brown-RegularItal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solidFill>
                  <a:srgbClr val="005E84"/>
                </a:solidFill>
                <a:latin typeface="Roboto Slab Medium" pitchFamily="2" charset="0"/>
                <a:ea typeface="Roboto Slab Medium" pitchFamily="2" charset="0"/>
                <a:cs typeface="Calibri" panose="020F0502020204030204" pitchFamily="34" charset="0"/>
              </a:rPr>
              <a:t>Instead:</a:t>
            </a:r>
          </a:p>
          <a:p>
            <a:r>
              <a:rPr lang="en-GB" altLang="en-US" sz="2000" dirty="0">
                <a:solidFill>
                  <a:srgbClr val="005E84"/>
                </a:solidFill>
                <a:latin typeface="Roboto Slab Light"/>
                <a:ea typeface="ＭＳ Ｐゴシック" panose="020B0600070205080204" pitchFamily="34" charset="-128"/>
                <a:cs typeface="Calibri" panose="020F0502020204030204" pitchFamily="34" charset="0"/>
              </a:rPr>
              <a:t>Listen</a:t>
            </a:r>
          </a:p>
          <a:p>
            <a:r>
              <a:rPr lang="en-GB" altLang="en-US" sz="2000" dirty="0">
                <a:solidFill>
                  <a:srgbClr val="005E84"/>
                </a:solidFill>
                <a:latin typeface="Roboto Slab Light"/>
                <a:ea typeface="ＭＳ Ｐゴシック" panose="020B0600070205080204" pitchFamily="34" charset="-128"/>
                <a:cs typeface="Calibri" panose="020F0502020204030204" pitchFamily="34" charset="0"/>
              </a:rPr>
              <a:t>Reflect back</a:t>
            </a:r>
          </a:p>
          <a:p>
            <a:r>
              <a:rPr lang="en-GB" altLang="en-US" sz="2000" dirty="0">
                <a:solidFill>
                  <a:srgbClr val="005E84"/>
                </a:solidFill>
                <a:latin typeface="Roboto Slab Light"/>
                <a:ea typeface="ＭＳ Ｐゴシック" panose="020B0600070205080204" pitchFamily="34" charset="-128"/>
                <a:cs typeface="Calibri" panose="020F0502020204030204" pitchFamily="34" charset="0"/>
              </a:rPr>
              <a:t>Show empathy</a:t>
            </a:r>
          </a:p>
          <a:p>
            <a:r>
              <a:rPr lang="en-GB" altLang="en-US" sz="2000" dirty="0">
                <a:solidFill>
                  <a:srgbClr val="005E84"/>
                </a:solidFill>
                <a:latin typeface="Roboto Slab Light"/>
                <a:ea typeface="ＭＳ Ｐゴシック" panose="020B0600070205080204" pitchFamily="34" charset="-128"/>
                <a:cs typeface="Calibri" panose="020F0502020204030204" pitchFamily="34" charset="0"/>
              </a:rPr>
              <a:t>Notice emotions</a:t>
            </a:r>
          </a:p>
          <a:p>
            <a:r>
              <a:rPr lang="en-GB" altLang="en-US" sz="2000" dirty="0">
                <a:solidFill>
                  <a:srgbClr val="005E84"/>
                </a:solidFill>
                <a:latin typeface="Roboto Slab Light"/>
                <a:ea typeface="ＭＳ Ｐゴシック" panose="020B0600070205080204" pitchFamily="34" charset="-128"/>
                <a:cs typeface="Calibri" panose="020F0502020204030204" pitchFamily="34" charset="0"/>
              </a:rPr>
              <a:t>Drip feed affirmations</a:t>
            </a:r>
          </a:p>
          <a:p>
            <a:r>
              <a:rPr lang="en-GB" altLang="en-US" sz="2000" dirty="0">
                <a:solidFill>
                  <a:srgbClr val="005E84"/>
                </a:solidFill>
                <a:latin typeface="Roboto Slab Light"/>
                <a:ea typeface="ＭＳ Ｐゴシック" panose="020B0600070205080204" pitchFamily="34" charset="-128"/>
                <a:cs typeface="Calibri" panose="020F0502020204030204" pitchFamily="34" charset="0"/>
              </a:rPr>
              <a:t>Ask open questions</a:t>
            </a:r>
          </a:p>
          <a:p>
            <a:endParaRPr lang="en-GB" altLang="en-US" sz="2502" dirty="0">
              <a:solidFill>
                <a:srgbClr val="005E84"/>
              </a:solidFill>
              <a:latin typeface="Roboto Slab Light"/>
              <a:ea typeface="ＭＳ Ｐゴシック" panose="020B0600070205080204" pitchFamily="34" charset="-128"/>
              <a:cs typeface="Calibri" panose="020F0502020204030204" pitchFamily="34" charset="0"/>
            </a:endParaRPr>
          </a:p>
          <a:p>
            <a:endParaRPr lang="en-GB" altLang="en-US" sz="2502" dirty="0">
              <a:solidFill>
                <a:srgbClr val="005E84"/>
              </a:solidFill>
              <a:latin typeface="Roboto Slab Light"/>
              <a:ea typeface="ＭＳ Ｐゴシック" panose="020B0600070205080204" pitchFamily="34" charset="-128"/>
              <a:cs typeface="Calibri" panose="020F0502020204030204" pitchFamily="34" charset="0"/>
            </a:endParaRPr>
          </a:p>
          <a:p>
            <a:endParaRPr lang="en-GB" altLang="en-US" sz="2502" dirty="0">
              <a:solidFill>
                <a:srgbClr val="005E84"/>
              </a:solidFill>
              <a:latin typeface="Roboto Slab Light"/>
              <a:ea typeface="ＭＳ Ｐゴシック" panose="020B0600070205080204" pitchFamily="34" charset="-128"/>
              <a:cs typeface="Calibri" panose="020F0502020204030204" pitchFamily="34" charset="0"/>
            </a:endParaRPr>
          </a:p>
        </p:txBody>
      </p:sp>
      <p:sp>
        <p:nvSpPr>
          <p:cNvPr id="2" name="Content Placeholder 2">
            <a:extLst>
              <a:ext uri="{FF2B5EF4-FFF2-40B4-BE49-F238E27FC236}">
                <a16:creationId xmlns:a16="http://schemas.microsoft.com/office/drawing/2014/main" id="{E0E55360-9F14-4773-A60A-53A5F5FACA5F}"/>
              </a:ext>
            </a:extLst>
          </p:cNvPr>
          <p:cNvSpPr txBox="1">
            <a:spLocks/>
          </p:cNvSpPr>
          <p:nvPr/>
        </p:nvSpPr>
        <p:spPr>
          <a:xfrm>
            <a:off x="684213" y="4922854"/>
            <a:ext cx="7951788" cy="1587023"/>
          </a:xfrm>
          <a:prstGeom prst="rect">
            <a:avLst/>
          </a:prstGeom>
        </p:spPr>
        <p:txBody>
          <a:bodyPr vert="horz" lIns="0" tIns="0" rIns="0" bIns="0" rtlCol="0">
            <a:normAutofit/>
          </a:bodyPr>
          <a:lstStyle>
            <a:lvl1pPr marL="0" indent="0" algn="l" defTabSz="720000" rtl="0" eaLnBrk="1" latinLnBrk="0" hangingPunct="1">
              <a:lnSpc>
                <a:spcPct val="100000"/>
              </a:lnSpc>
              <a:spcBef>
                <a:spcPts val="0"/>
              </a:spcBef>
              <a:spcAft>
                <a:spcPts val="600"/>
              </a:spcAft>
              <a:buFontTx/>
              <a:buNone/>
              <a:defRPr sz="2100" b="0" i="0" kern="1200" baseline="0">
                <a:solidFill>
                  <a:schemeClr val="bg1"/>
                </a:solidFill>
                <a:latin typeface="Roboto Slab" pitchFamily="2" charset="0"/>
                <a:ea typeface="Roboto Slab" pitchFamily="2" charset="0"/>
                <a:cs typeface="+mn-cs"/>
              </a:defRPr>
            </a:lvl1pPr>
            <a:lvl2pPr marL="144000" indent="-457200" algn="l" defTabSz="720000" rtl="0" eaLnBrk="1" latinLnBrk="0" hangingPunct="1">
              <a:lnSpc>
                <a:spcPct val="100000"/>
              </a:lnSpc>
              <a:spcBef>
                <a:spcPts val="0"/>
              </a:spcBef>
              <a:spcAft>
                <a:spcPts val="600"/>
              </a:spcAft>
              <a:buFont typeface="Arial" panose="020B0604020202020204" pitchFamily="34" charset="0"/>
              <a:buChar char="•"/>
              <a:defRPr sz="2100" b="0" i="0" kern="1200" baseline="0">
                <a:solidFill>
                  <a:schemeClr val="bg1"/>
                </a:solidFill>
                <a:latin typeface="Roboto Slab Light" pitchFamily="2" charset="0"/>
                <a:ea typeface="Roboto Slab Light" pitchFamily="2" charset="0"/>
                <a:cs typeface="+mn-cs"/>
              </a:defRPr>
            </a:lvl2pPr>
            <a:lvl3pPr marL="1143000" indent="-228600" algn="l" defTabSz="720000" rtl="0" eaLnBrk="1" latinLnBrk="0" hangingPunct="1">
              <a:lnSpc>
                <a:spcPct val="90000"/>
              </a:lnSpc>
              <a:spcBef>
                <a:spcPts val="500"/>
              </a:spcBef>
              <a:buFont typeface="Arial" panose="020B0604020202020204" pitchFamily="34" charset="0"/>
              <a:buChar char="•"/>
              <a:defRPr sz="2100" b="0" i="0" kern="1200" baseline="0">
                <a:solidFill>
                  <a:schemeClr val="bg1"/>
                </a:solidFill>
                <a:latin typeface="Brown-RegularItalic" pitchFamily="2" charset="77"/>
                <a:ea typeface="+mn-ea"/>
                <a:cs typeface="+mn-cs"/>
              </a:defRPr>
            </a:lvl3pPr>
            <a:lvl4pPr marL="1600200" indent="-228600" algn="l" defTabSz="720000" rtl="0" eaLnBrk="1" latinLnBrk="0" hangingPunct="1">
              <a:lnSpc>
                <a:spcPct val="90000"/>
              </a:lnSpc>
              <a:spcBef>
                <a:spcPts val="500"/>
              </a:spcBef>
              <a:buFont typeface="Arial" panose="020B0604020202020204" pitchFamily="34" charset="0"/>
              <a:buChar char="•"/>
              <a:defRPr sz="2100" b="0" i="0" kern="1200" baseline="0">
                <a:solidFill>
                  <a:schemeClr val="bg1"/>
                </a:solidFill>
                <a:latin typeface="Brown-RegularItalic" pitchFamily="2" charset="77"/>
                <a:ea typeface="+mn-ea"/>
                <a:cs typeface="+mn-cs"/>
              </a:defRPr>
            </a:lvl4pPr>
            <a:lvl5pPr marL="2057400" indent="-228600" algn="l" defTabSz="720000" rtl="0" eaLnBrk="1" latinLnBrk="0" hangingPunct="1">
              <a:lnSpc>
                <a:spcPct val="90000"/>
              </a:lnSpc>
              <a:spcBef>
                <a:spcPts val="500"/>
              </a:spcBef>
              <a:buFont typeface="Arial" panose="020B0604020202020204" pitchFamily="34" charset="0"/>
              <a:buChar char="•"/>
              <a:defRPr sz="2100" b="0" i="0" kern="1200" baseline="0">
                <a:solidFill>
                  <a:schemeClr val="bg1"/>
                </a:solidFill>
                <a:latin typeface="Brown-RegularItal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solidFill>
                  <a:srgbClr val="005E84"/>
                </a:solidFill>
                <a:latin typeface="Roboto Slab Light"/>
                <a:ea typeface="ＭＳ Ｐゴシック" panose="020B0600070205080204" pitchFamily="34" charset="-128"/>
                <a:cs typeface="Calibri" panose="020F0502020204030204" pitchFamily="34" charset="0"/>
              </a:rPr>
              <a:t>Be curious not furious</a:t>
            </a:r>
          </a:p>
          <a:p>
            <a:r>
              <a:rPr lang="en-GB" altLang="en-US" sz="2000" dirty="0">
                <a:solidFill>
                  <a:srgbClr val="005E84"/>
                </a:solidFill>
                <a:latin typeface="Roboto Slab Light"/>
                <a:ea typeface="ＭＳ Ｐゴシック" panose="020B0600070205080204" pitchFamily="34" charset="-128"/>
                <a:cs typeface="Calibri" panose="020F0502020204030204" pitchFamily="34" charset="0"/>
              </a:rPr>
              <a:t>Strike when the iron is cold</a:t>
            </a:r>
          </a:p>
          <a:p>
            <a:r>
              <a:rPr lang="en-GB" altLang="en-US" sz="2000" dirty="0">
                <a:solidFill>
                  <a:srgbClr val="005E84"/>
                </a:solidFill>
                <a:latin typeface="Roboto Slab Light"/>
                <a:ea typeface="ＭＳ Ｐゴシック" panose="020B0600070205080204" pitchFamily="34" charset="-128"/>
                <a:cs typeface="Calibri" panose="020F0502020204030204" pitchFamily="34" charset="0"/>
              </a:rPr>
              <a:t>Give more attention to the behaviours you like …</a:t>
            </a:r>
          </a:p>
          <a:p>
            <a:r>
              <a:rPr lang="en-GB" altLang="en-US" sz="2000" dirty="0">
                <a:solidFill>
                  <a:srgbClr val="005E84"/>
                </a:solidFill>
                <a:latin typeface="Roboto Slab Light"/>
                <a:ea typeface="ＭＳ Ｐゴシック" panose="020B0600070205080204" pitchFamily="34" charset="-128"/>
                <a:cs typeface="Calibri" panose="020F0502020204030204" pitchFamily="34" charset="0"/>
              </a:rPr>
              <a:t>You can still agree boundaries and be firm with negative behaviours</a:t>
            </a:r>
          </a:p>
          <a:p>
            <a:endParaRPr lang="en-GB" altLang="en-US" sz="2000" dirty="0">
              <a:solidFill>
                <a:srgbClr val="005E84"/>
              </a:solidFill>
              <a:latin typeface="Roboto Slab Light"/>
              <a:ea typeface="ＭＳ Ｐゴシック" panose="020B0600070205080204" pitchFamily="34" charset="-128"/>
              <a:cs typeface="Calibri" panose="020F0502020204030204" pitchFamily="34" charset="0"/>
            </a:endParaRPr>
          </a:p>
          <a:p>
            <a:endParaRPr lang="en-GB" altLang="en-US" sz="2000" dirty="0">
              <a:solidFill>
                <a:srgbClr val="005E84"/>
              </a:solidFill>
              <a:latin typeface="Roboto Slab Light"/>
              <a:ea typeface="ＭＳ Ｐゴシック" panose="020B0600070205080204" pitchFamily="34" charset="-128"/>
              <a:cs typeface="Calibri" panose="020F0502020204030204" pitchFamily="34" charset="0"/>
            </a:endParaRPr>
          </a:p>
          <a:p>
            <a:endParaRPr lang="en-GB" altLang="en-US" sz="2000" dirty="0">
              <a:solidFill>
                <a:srgbClr val="005E84"/>
              </a:solidFill>
              <a:latin typeface="Roboto Slab Light"/>
              <a:ea typeface="ＭＳ Ｐゴシック" panose="020B0600070205080204" pitchFamily="34" charset="-128"/>
              <a:cs typeface="Calibri" panose="020F0502020204030204" pitchFamily="34" charset="0"/>
            </a:endParaRPr>
          </a:p>
        </p:txBody>
      </p:sp>
      <p:pic>
        <p:nvPicPr>
          <p:cNvPr id="7" name="Picture 6" descr="A close up of a logo&#10;&#10;Description automatically generated">
            <a:extLst>
              <a:ext uri="{FF2B5EF4-FFF2-40B4-BE49-F238E27FC236}">
                <a16:creationId xmlns:a16="http://schemas.microsoft.com/office/drawing/2014/main" id="{15F2DE29-17CC-44B8-B105-42F1A6A269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212" y="1510716"/>
            <a:ext cx="3379788" cy="3119340"/>
          </a:xfrm>
          <a:prstGeom prst="rect">
            <a:avLst/>
          </a:prstGeom>
        </p:spPr>
      </p:pic>
      <p:sp>
        <p:nvSpPr>
          <p:cNvPr id="11" name="Content Placeholder 2">
            <a:extLst>
              <a:ext uri="{FF2B5EF4-FFF2-40B4-BE49-F238E27FC236}">
                <a16:creationId xmlns:a16="http://schemas.microsoft.com/office/drawing/2014/main" id="{EC51B988-3836-4E13-909A-69D99D869411}"/>
              </a:ext>
            </a:extLst>
          </p:cNvPr>
          <p:cNvSpPr txBox="1">
            <a:spLocks/>
          </p:cNvSpPr>
          <p:nvPr/>
        </p:nvSpPr>
        <p:spPr>
          <a:xfrm>
            <a:off x="1183064" y="1735373"/>
            <a:ext cx="3217688" cy="3325993"/>
          </a:xfrm>
          <a:prstGeom prst="rect">
            <a:avLst/>
          </a:prstGeom>
        </p:spPr>
        <p:txBody>
          <a:bodyPr vert="horz" lIns="0" tIns="0" rIns="0" bIns="0" rtlCol="0">
            <a:normAutofit/>
          </a:bodyPr>
          <a:lstStyle>
            <a:lvl1pPr marL="0" indent="0" algn="l" defTabSz="720000" rtl="0" eaLnBrk="1" latinLnBrk="0" hangingPunct="1">
              <a:lnSpc>
                <a:spcPct val="100000"/>
              </a:lnSpc>
              <a:spcBef>
                <a:spcPts val="0"/>
              </a:spcBef>
              <a:spcAft>
                <a:spcPts val="600"/>
              </a:spcAft>
              <a:buFontTx/>
              <a:buNone/>
              <a:defRPr sz="2100" b="0" i="0" kern="1200" baseline="0">
                <a:solidFill>
                  <a:schemeClr val="bg1"/>
                </a:solidFill>
                <a:latin typeface="Roboto Slab" pitchFamily="2" charset="0"/>
                <a:ea typeface="Roboto Slab" pitchFamily="2" charset="0"/>
                <a:cs typeface="+mn-cs"/>
              </a:defRPr>
            </a:lvl1pPr>
            <a:lvl2pPr marL="144000" indent="-457200" algn="l" defTabSz="720000" rtl="0" eaLnBrk="1" latinLnBrk="0" hangingPunct="1">
              <a:lnSpc>
                <a:spcPct val="100000"/>
              </a:lnSpc>
              <a:spcBef>
                <a:spcPts val="0"/>
              </a:spcBef>
              <a:spcAft>
                <a:spcPts val="600"/>
              </a:spcAft>
              <a:buFont typeface="Arial" panose="020B0604020202020204" pitchFamily="34" charset="0"/>
              <a:buChar char="•"/>
              <a:defRPr sz="2100" b="0" i="0" kern="1200" baseline="0">
                <a:solidFill>
                  <a:schemeClr val="bg1"/>
                </a:solidFill>
                <a:latin typeface="Roboto Slab Light" pitchFamily="2" charset="0"/>
                <a:ea typeface="Roboto Slab Light" pitchFamily="2" charset="0"/>
                <a:cs typeface="+mn-cs"/>
              </a:defRPr>
            </a:lvl2pPr>
            <a:lvl3pPr marL="1143000" indent="-228600" algn="l" defTabSz="720000" rtl="0" eaLnBrk="1" latinLnBrk="0" hangingPunct="1">
              <a:lnSpc>
                <a:spcPct val="90000"/>
              </a:lnSpc>
              <a:spcBef>
                <a:spcPts val="500"/>
              </a:spcBef>
              <a:buFont typeface="Arial" panose="020B0604020202020204" pitchFamily="34" charset="0"/>
              <a:buChar char="•"/>
              <a:defRPr sz="2100" b="0" i="0" kern="1200" baseline="0">
                <a:solidFill>
                  <a:schemeClr val="bg1"/>
                </a:solidFill>
                <a:latin typeface="Brown-RegularItalic" pitchFamily="2" charset="77"/>
                <a:ea typeface="+mn-ea"/>
                <a:cs typeface="+mn-cs"/>
              </a:defRPr>
            </a:lvl3pPr>
            <a:lvl4pPr marL="1600200" indent="-228600" algn="l" defTabSz="720000" rtl="0" eaLnBrk="1" latinLnBrk="0" hangingPunct="1">
              <a:lnSpc>
                <a:spcPct val="90000"/>
              </a:lnSpc>
              <a:spcBef>
                <a:spcPts val="500"/>
              </a:spcBef>
              <a:buFont typeface="Arial" panose="020B0604020202020204" pitchFamily="34" charset="0"/>
              <a:buChar char="•"/>
              <a:defRPr sz="2100" b="0" i="0" kern="1200" baseline="0">
                <a:solidFill>
                  <a:schemeClr val="bg1"/>
                </a:solidFill>
                <a:latin typeface="Brown-RegularItalic" pitchFamily="2" charset="77"/>
                <a:ea typeface="+mn-ea"/>
                <a:cs typeface="+mn-cs"/>
              </a:defRPr>
            </a:lvl4pPr>
            <a:lvl5pPr marL="2057400" indent="-228600" algn="l" defTabSz="720000" rtl="0" eaLnBrk="1" latinLnBrk="0" hangingPunct="1">
              <a:lnSpc>
                <a:spcPct val="90000"/>
              </a:lnSpc>
              <a:spcBef>
                <a:spcPts val="500"/>
              </a:spcBef>
              <a:buFont typeface="Arial" panose="020B0604020202020204" pitchFamily="34" charset="0"/>
              <a:buChar char="•"/>
              <a:defRPr sz="2100" b="0" i="0" kern="1200" baseline="0">
                <a:solidFill>
                  <a:schemeClr val="bg1"/>
                </a:solidFill>
                <a:latin typeface="Brown-RegularItal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solidFill>
                  <a:srgbClr val="EF811B"/>
                </a:solidFill>
                <a:latin typeface="Roboto Slab Medium" pitchFamily="2" charset="0"/>
                <a:ea typeface="Roboto Slab Medium" pitchFamily="2" charset="0"/>
                <a:cs typeface="Calibri" panose="020F0502020204030204" pitchFamily="34" charset="0"/>
              </a:rPr>
              <a:t>Things to avoid:</a:t>
            </a:r>
          </a:p>
          <a:p>
            <a:r>
              <a:rPr lang="en-GB" altLang="en-US" sz="2000" dirty="0">
                <a:solidFill>
                  <a:srgbClr val="EF811B"/>
                </a:solidFill>
                <a:latin typeface="Roboto Slab Light"/>
                <a:ea typeface="ＭＳ Ｐゴシック" panose="020B0600070205080204" pitchFamily="34" charset="-128"/>
                <a:cs typeface="Calibri" panose="020F0502020204030204" pitchFamily="34" charset="0"/>
              </a:rPr>
              <a:t>Criticism </a:t>
            </a:r>
          </a:p>
          <a:p>
            <a:r>
              <a:rPr lang="en-GB" altLang="en-US" sz="2000" dirty="0">
                <a:solidFill>
                  <a:srgbClr val="EF811B"/>
                </a:solidFill>
                <a:latin typeface="Roboto Slab Light"/>
                <a:ea typeface="ＭＳ Ｐゴシック" panose="020B0600070205080204" pitchFamily="34" charset="-128"/>
                <a:cs typeface="Calibri" panose="020F0502020204030204" pitchFamily="34" charset="0"/>
              </a:rPr>
              <a:t>Hostility </a:t>
            </a:r>
          </a:p>
          <a:p>
            <a:r>
              <a:rPr lang="en-GB" altLang="en-US" sz="2000" dirty="0">
                <a:solidFill>
                  <a:srgbClr val="EF811B"/>
                </a:solidFill>
                <a:latin typeface="Roboto Slab Light"/>
                <a:ea typeface="ＭＳ Ｐゴシック" panose="020B0600070205080204" pitchFamily="34" charset="-128"/>
                <a:cs typeface="Calibri" panose="020F0502020204030204" pitchFamily="34" charset="0"/>
              </a:rPr>
              <a:t>Arguments </a:t>
            </a:r>
          </a:p>
          <a:p>
            <a:r>
              <a:rPr lang="en-GB" altLang="en-US" sz="2000" dirty="0">
                <a:solidFill>
                  <a:srgbClr val="EF811B"/>
                </a:solidFill>
                <a:latin typeface="Roboto Slab Light"/>
                <a:ea typeface="ＭＳ Ｐゴシック" panose="020B0600070205080204" pitchFamily="34" charset="-128"/>
                <a:cs typeface="Calibri" panose="020F0502020204030204" pitchFamily="34" charset="0"/>
              </a:rPr>
              <a:t>Judgement</a:t>
            </a:r>
          </a:p>
          <a:p>
            <a:r>
              <a:rPr lang="en-GB" altLang="en-US" sz="2000" dirty="0">
                <a:solidFill>
                  <a:srgbClr val="EF811B"/>
                </a:solidFill>
                <a:latin typeface="Roboto Slab Light"/>
                <a:ea typeface="ＭＳ Ｐゴシック" panose="020B0600070205080204" pitchFamily="34" charset="-128"/>
                <a:cs typeface="Calibri" panose="020F0502020204030204" pitchFamily="34" charset="0"/>
              </a:rPr>
              <a:t>“I think you should ...”</a:t>
            </a:r>
          </a:p>
          <a:p>
            <a:endParaRPr lang="en-GB" altLang="en-US" sz="2502" dirty="0">
              <a:solidFill>
                <a:srgbClr val="005E84"/>
              </a:solidFill>
              <a:latin typeface="Roboto Slab Light"/>
              <a:ea typeface="ＭＳ Ｐゴシック" panose="020B0600070205080204" pitchFamily="34" charset="-128"/>
              <a:cs typeface="Calibri" panose="020F0502020204030204" pitchFamily="34" charset="0"/>
            </a:endParaRPr>
          </a:p>
          <a:p>
            <a:endParaRPr lang="en-GB" altLang="en-US" sz="2502" dirty="0">
              <a:solidFill>
                <a:srgbClr val="005E84"/>
              </a:solidFill>
              <a:latin typeface="Roboto Slab Light"/>
              <a:ea typeface="ＭＳ Ｐゴシック" panose="020B0600070205080204" pitchFamily="34" charset="-128"/>
              <a:cs typeface="Calibri" panose="020F0502020204030204" pitchFamily="34" charset="0"/>
            </a:endParaRPr>
          </a:p>
          <a:p>
            <a:endParaRPr lang="en-GB" altLang="en-US" sz="2502" dirty="0">
              <a:solidFill>
                <a:srgbClr val="005E84"/>
              </a:solidFill>
              <a:latin typeface="Roboto Slab Light"/>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57003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3966BC86-85FD-41A6-9EC0-F353A0574DC6}"/>
              </a:ext>
            </a:extLst>
          </p:cNvPr>
          <p:cNvSpPr>
            <a:spLocks noGrp="1"/>
          </p:cNvSpPr>
          <p:nvPr>
            <p:ph type="title"/>
          </p:nvPr>
        </p:nvSpPr>
        <p:spPr>
          <a:xfrm>
            <a:off x="684212" y="325438"/>
            <a:ext cx="5688013" cy="1655762"/>
          </a:xfrm>
        </p:spPr>
        <p:txBody>
          <a:bodyPr>
            <a:normAutofit/>
          </a:bodyPr>
          <a:lstStyle/>
          <a:p>
            <a:pPr algn="l" eaLnBrk="1" hangingPunct="1"/>
            <a:r>
              <a:rPr lang="en-GB" altLang="en-US" sz="3600" dirty="0"/>
              <a:t>The next stages: </a:t>
            </a:r>
          </a:p>
        </p:txBody>
      </p:sp>
      <p:sp>
        <p:nvSpPr>
          <p:cNvPr id="5" name="Rounded Rectangle 4">
            <a:extLst>
              <a:ext uri="{FF2B5EF4-FFF2-40B4-BE49-F238E27FC236}">
                <a16:creationId xmlns:a16="http://schemas.microsoft.com/office/drawing/2014/main" id="{AE0BCAAD-38B1-41ED-96EF-EE5100A8914D}"/>
              </a:ext>
            </a:extLst>
          </p:cNvPr>
          <p:cNvSpPr/>
          <p:nvPr/>
        </p:nvSpPr>
        <p:spPr>
          <a:xfrm>
            <a:off x="1763713" y="1089025"/>
            <a:ext cx="6769100" cy="10080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dirty="0">
                <a:solidFill>
                  <a:prstClr val="white"/>
                </a:solidFill>
                <a:latin typeface="Arial Rounded MT Bold" panose="020F0704030504030204" pitchFamily="34" charset="0"/>
              </a:rPr>
              <a:t>  </a:t>
            </a:r>
            <a:r>
              <a:rPr lang="en-GB" sz="3200" dirty="0">
                <a:solidFill>
                  <a:prstClr val="white"/>
                </a:solidFill>
                <a:latin typeface="Roboto Slab Light"/>
              </a:rPr>
              <a:t>Offer practical support</a:t>
            </a:r>
          </a:p>
        </p:txBody>
      </p:sp>
      <p:sp>
        <p:nvSpPr>
          <p:cNvPr id="6" name="Oval 5">
            <a:extLst>
              <a:ext uri="{FF2B5EF4-FFF2-40B4-BE49-F238E27FC236}">
                <a16:creationId xmlns:a16="http://schemas.microsoft.com/office/drawing/2014/main" id="{E5AB2A87-163B-4C03-8624-A953FC429BC5}"/>
              </a:ext>
            </a:extLst>
          </p:cNvPr>
          <p:cNvSpPr/>
          <p:nvPr/>
        </p:nvSpPr>
        <p:spPr>
          <a:xfrm>
            <a:off x="827088" y="1052513"/>
            <a:ext cx="1152525" cy="1081087"/>
          </a:xfrm>
          <a:prstGeom prst="ellipse">
            <a:avLst/>
          </a:prstGeom>
          <a:solidFill>
            <a:srgbClr val="49AA4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prstClr val="white"/>
                </a:solidFill>
                <a:latin typeface="Arial Rounded MT Bold" panose="020F0704030504030204" pitchFamily="34" charset="0"/>
              </a:rPr>
              <a:t>1</a:t>
            </a:r>
          </a:p>
        </p:txBody>
      </p:sp>
      <p:sp>
        <p:nvSpPr>
          <p:cNvPr id="9" name="Rounded Rectangle 8">
            <a:extLst>
              <a:ext uri="{FF2B5EF4-FFF2-40B4-BE49-F238E27FC236}">
                <a16:creationId xmlns:a16="http://schemas.microsoft.com/office/drawing/2014/main" id="{113D0C5F-9155-4670-B6FC-71054C169382}"/>
              </a:ext>
            </a:extLst>
          </p:cNvPr>
          <p:cNvSpPr/>
          <p:nvPr/>
        </p:nvSpPr>
        <p:spPr>
          <a:xfrm>
            <a:off x="1763713" y="2731051"/>
            <a:ext cx="6769100" cy="10080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dirty="0">
                <a:solidFill>
                  <a:prstClr val="white"/>
                </a:solidFill>
                <a:latin typeface="Roboto Slab Light"/>
              </a:rPr>
              <a:t>  Involve your child in decisions</a:t>
            </a:r>
          </a:p>
        </p:txBody>
      </p:sp>
      <p:sp>
        <p:nvSpPr>
          <p:cNvPr id="8" name="Oval 7">
            <a:extLst>
              <a:ext uri="{FF2B5EF4-FFF2-40B4-BE49-F238E27FC236}">
                <a16:creationId xmlns:a16="http://schemas.microsoft.com/office/drawing/2014/main" id="{96E20541-E1A6-4783-9BB3-DAE0FFECB7FC}"/>
              </a:ext>
            </a:extLst>
          </p:cNvPr>
          <p:cNvSpPr/>
          <p:nvPr/>
        </p:nvSpPr>
        <p:spPr>
          <a:xfrm>
            <a:off x="827088" y="2677870"/>
            <a:ext cx="1152525" cy="1079500"/>
          </a:xfrm>
          <a:prstGeom prst="ellipse">
            <a:avLst/>
          </a:prstGeom>
          <a:solidFill>
            <a:srgbClr val="49AA4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prstClr val="white"/>
                </a:solidFill>
                <a:latin typeface="Arial Rounded MT Bold" panose="020F0704030504030204" pitchFamily="34" charset="0"/>
              </a:rPr>
              <a:t>2</a:t>
            </a:r>
          </a:p>
        </p:txBody>
      </p:sp>
      <p:sp>
        <p:nvSpPr>
          <p:cNvPr id="11" name="Rounded Rectangle 10">
            <a:extLst>
              <a:ext uri="{FF2B5EF4-FFF2-40B4-BE49-F238E27FC236}">
                <a16:creationId xmlns:a16="http://schemas.microsoft.com/office/drawing/2014/main" id="{27960F44-8A1F-44AF-A1CC-2B6E14274F3C}"/>
              </a:ext>
            </a:extLst>
          </p:cNvPr>
          <p:cNvSpPr/>
          <p:nvPr/>
        </p:nvSpPr>
        <p:spPr>
          <a:xfrm>
            <a:off x="1763713" y="4373077"/>
            <a:ext cx="6769100" cy="10080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3200" dirty="0">
                <a:solidFill>
                  <a:prstClr val="white"/>
                </a:solidFill>
                <a:latin typeface="Arial Rounded MT Bold" panose="020F0704030504030204" pitchFamily="34" charset="0"/>
              </a:rPr>
              <a:t>   </a:t>
            </a:r>
            <a:r>
              <a:rPr lang="en-GB" sz="3200" dirty="0">
                <a:solidFill>
                  <a:prstClr val="white"/>
                </a:solidFill>
                <a:latin typeface="Roboto Slab Light"/>
              </a:rPr>
              <a:t>Look after your own wellbeing</a:t>
            </a:r>
          </a:p>
        </p:txBody>
      </p:sp>
      <p:sp>
        <p:nvSpPr>
          <p:cNvPr id="10" name="Oval 9">
            <a:extLst>
              <a:ext uri="{FF2B5EF4-FFF2-40B4-BE49-F238E27FC236}">
                <a16:creationId xmlns:a16="http://schemas.microsoft.com/office/drawing/2014/main" id="{0DD68ABC-B0D7-40D0-8A10-E3DDA36DDC73}"/>
              </a:ext>
            </a:extLst>
          </p:cNvPr>
          <p:cNvSpPr/>
          <p:nvPr/>
        </p:nvSpPr>
        <p:spPr>
          <a:xfrm>
            <a:off x="827087" y="4354821"/>
            <a:ext cx="1152525" cy="1081087"/>
          </a:xfrm>
          <a:prstGeom prst="ellipse">
            <a:avLst/>
          </a:prstGeom>
          <a:solidFill>
            <a:srgbClr val="49AA4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prstClr val="white"/>
                </a:solidFill>
                <a:latin typeface="Arial Rounded MT Bold" panose="020F0704030504030204" pitchFamily="34" charset="0"/>
              </a:rPr>
              <a:t>3</a:t>
            </a:r>
          </a:p>
        </p:txBody>
      </p:sp>
    </p:spTree>
    <p:extLst>
      <p:ext uri="{BB962C8B-B14F-4D97-AF65-F5344CB8AC3E}">
        <p14:creationId xmlns:p14="http://schemas.microsoft.com/office/powerpoint/2010/main" val="2436738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00021A20-9E7D-4D4C-8C60-D9FF82334EC1}"/>
              </a:ext>
            </a:extLst>
          </p:cNvPr>
          <p:cNvSpPr/>
          <p:nvPr/>
        </p:nvSpPr>
        <p:spPr>
          <a:xfrm>
            <a:off x="619125" y="4338638"/>
            <a:ext cx="2303463" cy="2089150"/>
          </a:xfrm>
          <a:prstGeom prst="wedgeEllipseCallout">
            <a:avLst>
              <a:gd name="adj1" fmla="val 43602"/>
              <a:gd name="adj2" fmla="val 49813"/>
            </a:avLst>
          </a:prstGeom>
          <a:solidFill>
            <a:schemeClr val="accent2"/>
          </a:solidFill>
          <a:ln w="28575">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prstClr val="white"/>
                </a:solidFill>
                <a:latin typeface="Roboto Slab Light"/>
              </a:rPr>
              <a:t>Next steps</a:t>
            </a:r>
          </a:p>
        </p:txBody>
      </p:sp>
      <p:sp>
        <p:nvSpPr>
          <p:cNvPr id="8" name="Speech Bubble: Oval 7">
            <a:extLst>
              <a:ext uri="{FF2B5EF4-FFF2-40B4-BE49-F238E27FC236}">
                <a16:creationId xmlns:a16="http://schemas.microsoft.com/office/drawing/2014/main" id="{79A356DF-F3C5-4AF3-80D6-3163255A74BB}"/>
              </a:ext>
            </a:extLst>
          </p:cNvPr>
          <p:cNvSpPr/>
          <p:nvPr/>
        </p:nvSpPr>
        <p:spPr>
          <a:xfrm>
            <a:off x="1039813" y="1909763"/>
            <a:ext cx="2305050" cy="2089150"/>
          </a:xfrm>
          <a:prstGeom prst="wedgeEllipseCallout">
            <a:avLst>
              <a:gd name="adj1" fmla="val 32635"/>
              <a:gd name="adj2" fmla="val 51082"/>
            </a:avLst>
          </a:prstGeom>
          <a:solidFill>
            <a:schemeClr val="accent2"/>
          </a:solidFill>
          <a:ln w="28575">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prstClr val="white"/>
                </a:solidFill>
                <a:latin typeface="Roboto Slab Light"/>
              </a:rPr>
              <a:t>WHO to tell?</a:t>
            </a:r>
          </a:p>
        </p:txBody>
      </p:sp>
      <p:sp>
        <p:nvSpPr>
          <p:cNvPr id="9" name="Speech Bubble: Oval 8">
            <a:extLst>
              <a:ext uri="{FF2B5EF4-FFF2-40B4-BE49-F238E27FC236}">
                <a16:creationId xmlns:a16="http://schemas.microsoft.com/office/drawing/2014/main" id="{E5475D36-3916-4D3D-9197-ACE5234351D3}"/>
              </a:ext>
            </a:extLst>
          </p:cNvPr>
          <p:cNvSpPr/>
          <p:nvPr/>
        </p:nvSpPr>
        <p:spPr>
          <a:xfrm>
            <a:off x="5508625" y="1909763"/>
            <a:ext cx="2303463" cy="2089150"/>
          </a:xfrm>
          <a:prstGeom prst="wedgeEllipseCallout">
            <a:avLst>
              <a:gd name="adj1" fmla="val 39000"/>
              <a:gd name="adj2" fmla="val 49813"/>
            </a:avLst>
          </a:prstGeom>
          <a:solidFill>
            <a:schemeClr val="accent2"/>
          </a:solidFill>
          <a:ln w="28575">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00" dirty="0">
                <a:solidFill>
                  <a:prstClr val="white"/>
                </a:solidFill>
                <a:latin typeface="Roboto Slab Light"/>
              </a:rPr>
              <a:t>HOW to tell them</a:t>
            </a:r>
          </a:p>
        </p:txBody>
      </p:sp>
      <p:sp>
        <p:nvSpPr>
          <p:cNvPr id="10" name="Speech Bubble: Oval 9">
            <a:extLst>
              <a:ext uri="{FF2B5EF4-FFF2-40B4-BE49-F238E27FC236}">
                <a16:creationId xmlns:a16="http://schemas.microsoft.com/office/drawing/2014/main" id="{2D052485-EE61-41C0-A4CE-71648C011E92}"/>
              </a:ext>
            </a:extLst>
          </p:cNvPr>
          <p:cNvSpPr/>
          <p:nvPr/>
        </p:nvSpPr>
        <p:spPr>
          <a:xfrm>
            <a:off x="3384550" y="552450"/>
            <a:ext cx="2303463" cy="2087563"/>
          </a:xfrm>
          <a:prstGeom prst="wedgeEllipseCallout">
            <a:avLst>
              <a:gd name="adj1" fmla="val 31521"/>
              <a:gd name="adj2" fmla="val 55517"/>
            </a:avLst>
          </a:prstGeom>
          <a:solidFill>
            <a:schemeClr val="accent2"/>
          </a:solidFill>
          <a:ln w="28575">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prstClr val="white"/>
                </a:solidFill>
                <a:latin typeface="Roboto Slab Light"/>
              </a:rPr>
              <a:t>WHAT to tell them</a:t>
            </a:r>
          </a:p>
        </p:txBody>
      </p:sp>
      <p:sp>
        <p:nvSpPr>
          <p:cNvPr id="11" name="Speech Bubble: Oval 10">
            <a:extLst>
              <a:ext uri="{FF2B5EF4-FFF2-40B4-BE49-F238E27FC236}">
                <a16:creationId xmlns:a16="http://schemas.microsoft.com/office/drawing/2014/main" id="{0D09EDF3-498A-42AC-B050-06D110CE955D}"/>
              </a:ext>
            </a:extLst>
          </p:cNvPr>
          <p:cNvSpPr/>
          <p:nvPr/>
        </p:nvSpPr>
        <p:spPr>
          <a:xfrm>
            <a:off x="6148388" y="4335463"/>
            <a:ext cx="2305050" cy="2087562"/>
          </a:xfrm>
          <a:prstGeom prst="wedgeEllipseCallout">
            <a:avLst>
              <a:gd name="adj1" fmla="val 34934"/>
              <a:gd name="adj2" fmla="val 52978"/>
            </a:avLst>
          </a:prstGeom>
          <a:solidFill>
            <a:schemeClr val="accent2"/>
          </a:solidFill>
          <a:ln w="28575">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prstClr val="white"/>
                </a:solidFill>
                <a:latin typeface="Roboto Slab Light"/>
              </a:rPr>
              <a:t>Goal setting</a:t>
            </a:r>
          </a:p>
        </p:txBody>
      </p:sp>
      <p:sp>
        <p:nvSpPr>
          <p:cNvPr id="12" name="Down Arrow 11">
            <a:extLst>
              <a:ext uri="{FF2B5EF4-FFF2-40B4-BE49-F238E27FC236}">
                <a16:creationId xmlns:a16="http://schemas.microsoft.com/office/drawing/2014/main" id="{DDFBFF55-DAE1-455D-A230-358744729AC5}"/>
              </a:ext>
            </a:extLst>
          </p:cNvPr>
          <p:cNvSpPr/>
          <p:nvPr/>
        </p:nvSpPr>
        <p:spPr>
          <a:xfrm rot="5400000">
            <a:off x="3023394" y="5282407"/>
            <a:ext cx="422275" cy="515937"/>
          </a:xfrm>
          <a:prstGeom prst="downArrow">
            <a:avLst/>
          </a:prstGeom>
          <a:solidFill>
            <a:schemeClr val="accent2"/>
          </a:solidFill>
          <a:ln w="28575">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7030A0"/>
              </a:solidFill>
              <a:latin typeface="Arial Rounded MT Bold" panose="020F0704030504030204" pitchFamily="34" charset="0"/>
            </a:endParaRPr>
          </a:p>
        </p:txBody>
      </p:sp>
      <p:sp>
        <p:nvSpPr>
          <p:cNvPr id="14" name="Down Arrow 13">
            <a:extLst>
              <a:ext uri="{FF2B5EF4-FFF2-40B4-BE49-F238E27FC236}">
                <a16:creationId xmlns:a16="http://schemas.microsoft.com/office/drawing/2014/main" id="{46A58FBE-2F84-48C0-9683-5B282B53937C}"/>
              </a:ext>
            </a:extLst>
          </p:cNvPr>
          <p:cNvSpPr/>
          <p:nvPr/>
        </p:nvSpPr>
        <p:spPr>
          <a:xfrm rot="8153202">
            <a:off x="3335338" y="3571875"/>
            <a:ext cx="420687" cy="1482725"/>
          </a:xfrm>
          <a:prstGeom prst="downArrow">
            <a:avLst/>
          </a:prstGeom>
          <a:solidFill>
            <a:schemeClr val="accent2"/>
          </a:solidFill>
          <a:ln w="28575">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7030A0"/>
              </a:solidFill>
              <a:latin typeface="Arial Rounded MT Bold" panose="020F0704030504030204" pitchFamily="34" charset="0"/>
            </a:endParaRPr>
          </a:p>
        </p:txBody>
      </p:sp>
      <p:sp>
        <p:nvSpPr>
          <p:cNvPr id="13" name="Down Arrow 12">
            <a:extLst>
              <a:ext uri="{FF2B5EF4-FFF2-40B4-BE49-F238E27FC236}">
                <a16:creationId xmlns:a16="http://schemas.microsoft.com/office/drawing/2014/main" id="{3394F669-A425-4138-BC9F-684ED86EE52E}"/>
              </a:ext>
            </a:extLst>
          </p:cNvPr>
          <p:cNvSpPr/>
          <p:nvPr/>
        </p:nvSpPr>
        <p:spPr>
          <a:xfrm rot="16200000">
            <a:off x="5593556" y="5249070"/>
            <a:ext cx="422275" cy="582612"/>
          </a:xfrm>
          <a:prstGeom prst="downArrow">
            <a:avLst/>
          </a:prstGeom>
          <a:solidFill>
            <a:schemeClr val="accent2"/>
          </a:solidFill>
          <a:ln w="28575">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7030A0"/>
              </a:solidFill>
              <a:latin typeface="Arial Rounded MT Bold" panose="020F0704030504030204" pitchFamily="34" charset="0"/>
            </a:endParaRPr>
          </a:p>
        </p:txBody>
      </p:sp>
      <p:sp>
        <p:nvSpPr>
          <p:cNvPr id="16" name="Down Arrow 15">
            <a:extLst>
              <a:ext uri="{FF2B5EF4-FFF2-40B4-BE49-F238E27FC236}">
                <a16:creationId xmlns:a16="http://schemas.microsoft.com/office/drawing/2014/main" id="{91846418-A62B-4853-A6EB-09F8A1B5FA3C}"/>
              </a:ext>
            </a:extLst>
          </p:cNvPr>
          <p:cNvSpPr/>
          <p:nvPr/>
        </p:nvSpPr>
        <p:spPr>
          <a:xfrm rot="13024642">
            <a:off x="5210175" y="3635375"/>
            <a:ext cx="420688" cy="1481138"/>
          </a:xfrm>
          <a:prstGeom prst="downArrow">
            <a:avLst/>
          </a:prstGeom>
          <a:solidFill>
            <a:schemeClr val="accent2"/>
          </a:solidFill>
          <a:ln w="28575">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7030A0"/>
              </a:solidFill>
              <a:latin typeface="Arial Rounded MT Bold" panose="020F0704030504030204" pitchFamily="34" charset="0"/>
            </a:endParaRPr>
          </a:p>
        </p:txBody>
      </p:sp>
      <p:sp>
        <p:nvSpPr>
          <p:cNvPr id="17" name="Down Arrow 16">
            <a:extLst>
              <a:ext uri="{FF2B5EF4-FFF2-40B4-BE49-F238E27FC236}">
                <a16:creationId xmlns:a16="http://schemas.microsoft.com/office/drawing/2014/main" id="{E4C04A0D-4265-4EF8-8EB1-D47289C60DE0}"/>
              </a:ext>
            </a:extLst>
          </p:cNvPr>
          <p:cNvSpPr/>
          <p:nvPr/>
        </p:nvSpPr>
        <p:spPr>
          <a:xfrm rot="10800000">
            <a:off x="4308475" y="2820988"/>
            <a:ext cx="420688" cy="1976437"/>
          </a:xfrm>
          <a:prstGeom prst="downArrow">
            <a:avLst/>
          </a:prstGeom>
          <a:solidFill>
            <a:schemeClr val="accent2"/>
          </a:solidFill>
          <a:ln w="28575">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7030A0"/>
              </a:solidFill>
              <a:latin typeface="Arial Rounded MT Bold" panose="020F0704030504030204" pitchFamily="34" charset="0"/>
            </a:endParaRPr>
          </a:p>
        </p:txBody>
      </p:sp>
      <p:sp>
        <p:nvSpPr>
          <p:cNvPr id="4" name="Speech Bubble: Oval 3">
            <a:extLst>
              <a:ext uri="{FF2B5EF4-FFF2-40B4-BE49-F238E27FC236}">
                <a16:creationId xmlns:a16="http://schemas.microsoft.com/office/drawing/2014/main" id="{BCD84700-57CE-4247-9861-AD84E99E3573}"/>
              </a:ext>
            </a:extLst>
          </p:cNvPr>
          <p:cNvSpPr/>
          <p:nvPr/>
        </p:nvSpPr>
        <p:spPr>
          <a:xfrm>
            <a:off x="3384550" y="4652963"/>
            <a:ext cx="2303463" cy="2089150"/>
          </a:xfrm>
          <a:prstGeom prst="wedgeEllipseCallout">
            <a:avLst>
              <a:gd name="adj1" fmla="val 38424"/>
              <a:gd name="adj2" fmla="val 51716"/>
            </a:avLst>
          </a:prstGeom>
          <a:solidFill>
            <a:schemeClr val="bg1"/>
          </a:solidFill>
          <a:ln w="28575">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49AA43"/>
                </a:solidFill>
                <a:latin typeface="Roboto Slab Light"/>
              </a:rPr>
              <a:t>Involve your child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3"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E89BF11-27DC-314F-8D5A-D81BC8DE276D}"/>
              </a:ext>
            </a:extLst>
          </p:cNvPr>
          <p:cNvGrpSpPr/>
          <p:nvPr/>
        </p:nvGrpSpPr>
        <p:grpSpPr>
          <a:xfrm>
            <a:off x="684211" y="2420937"/>
            <a:ext cx="7064125" cy="3816351"/>
            <a:chOff x="684212" y="2420937"/>
            <a:chExt cx="6467120" cy="3816351"/>
          </a:xfrm>
        </p:grpSpPr>
        <p:pic>
          <p:nvPicPr>
            <p:cNvPr id="5" name="Picture 4">
              <a:extLst>
                <a:ext uri="{FF2B5EF4-FFF2-40B4-BE49-F238E27FC236}">
                  <a16:creationId xmlns:a16="http://schemas.microsoft.com/office/drawing/2014/main" id="{714C54D7-A39E-9644-B923-1B0CE18651CF}"/>
                </a:ext>
              </a:extLst>
            </p:cNvPr>
            <p:cNvPicPr>
              <a:picLocks noChangeAspect="1"/>
            </p:cNvPicPr>
            <p:nvPr/>
          </p:nvPicPr>
          <p:blipFill>
            <a:blip r:embed="rId2"/>
            <a:stretch>
              <a:fillRect/>
            </a:stretch>
          </p:blipFill>
          <p:spPr>
            <a:xfrm>
              <a:off x="684212" y="2420937"/>
              <a:ext cx="2060863" cy="3816351"/>
            </a:xfrm>
            <a:prstGeom prst="rect">
              <a:avLst/>
            </a:prstGeom>
          </p:spPr>
        </p:pic>
        <p:pic>
          <p:nvPicPr>
            <p:cNvPr id="6" name="Picture 5">
              <a:extLst>
                <a:ext uri="{FF2B5EF4-FFF2-40B4-BE49-F238E27FC236}">
                  <a16:creationId xmlns:a16="http://schemas.microsoft.com/office/drawing/2014/main" id="{13578527-DF28-A745-B9F6-383504E192AB}"/>
                </a:ext>
              </a:extLst>
            </p:cNvPr>
            <p:cNvPicPr>
              <a:picLocks noChangeAspect="1"/>
            </p:cNvPicPr>
            <p:nvPr/>
          </p:nvPicPr>
          <p:blipFill>
            <a:blip r:embed="rId2"/>
            <a:stretch>
              <a:fillRect/>
            </a:stretch>
          </p:blipFill>
          <p:spPr>
            <a:xfrm>
              <a:off x="2897494" y="2420937"/>
              <a:ext cx="2060863" cy="3816351"/>
            </a:xfrm>
            <a:prstGeom prst="rect">
              <a:avLst/>
            </a:prstGeom>
          </p:spPr>
        </p:pic>
        <p:pic>
          <p:nvPicPr>
            <p:cNvPr id="7" name="Picture 6">
              <a:extLst>
                <a:ext uri="{FF2B5EF4-FFF2-40B4-BE49-F238E27FC236}">
                  <a16:creationId xmlns:a16="http://schemas.microsoft.com/office/drawing/2014/main" id="{73B5E559-3DB7-334A-8433-8C9C4701A6AC}"/>
                </a:ext>
              </a:extLst>
            </p:cNvPr>
            <p:cNvPicPr>
              <a:picLocks noChangeAspect="1"/>
            </p:cNvPicPr>
            <p:nvPr/>
          </p:nvPicPr>
          <p:blipFill>
            <a:blip r:embed="rId2"/>
            <a:stretch>
              <a:fillRect/>
            </a:stretch>
          </p:blipFill>
          <p:spPr>
            <a:xfrm>
              <a:off x="5090469" y="2420937"/>
              <a:ext cx="2060863" cy="3816351"/>
            </a:xfrm>
            <a:prstGeom prst="rect">
              <a:avLst/>
            </a:prstGeom>
          </p:spPr>
        </p:pic>
      </p:grpSp>
      <p:sp>
        <p:nvSpPr>
          <p:cNvPr id="2" name="Title 1">
            <a:extLst>
              <a:ext uri="{FF2B5EF4-FFF2-40B4-BE49-F238E27FC236}">
                <a16:creationId xmlns:a16="http://schemas.microsoft.com/office/drawing/2014/main" id="{A84EAE42-AAD7-014D-A7BE-F4C847B6C0D1}"/>
              </a:ext>
            </a:extLst>
          </p:cNvPr>
          <p:cNvSpPr>
            <a:spLocks noGrp="1"/>
          </p:cNvSpPr>
          <p:nvPr>
            <p:ph type="title"/>
          </p:nvPr>
        </p:nvSpPr>
        <p:spPr/>
        <p:txBody>
          <a:bodyPr/>
          <a:lstStyle/>
          <a:p>
            <a:r>
              <a:rPr lang="en-US" dirty="0"/>
              <a:t>Working online</a:t>
            </a:r>
          </a:p>
        </p:txBody>
      </p:sp>
      <p:sp>
        <p:nvSpPr>
          <p:cNvPr id="3" name="Content Placeholder 2">
            <a:extLst>
              <a:ext uri="{FF2B5EF4-FFF2-40B4-BE49-F238E27FC236}">
                <a16:creationId xmlns:a16="http://schemas.microsoft.com/office/drawing/2014/main" id="{8B425678-BFC0-9A4E-A6F1-AD31BD3AAF64}"/>
              </a:ext>
            </a:extLst>
          </p:cNvPr>
          <p:cNvSpPr>
            <a:spLocks noGrp="1"/>
          </p:cNvSpPr>
          <p:nvPr>
            <p:ph idx="1"/>
          </p:nvPr>
        </p:nvSpPr>
        <p:spPr>
          <a:xfrm>
            <a:off x="954245" y="3429000"/>
            <a:ext cx="1868430" cy="2808288"/>
          </a:xfrm>
        </p:spPr>
        <p:txBody>
          <a:bodyPr>
            <a:normAutofit/>
          </a:bodyPr>
          <a:lstStyle/>
          <a:p>
            <a:pPr>
              <a:spcAft>
                <a:spcPts val="1200"/>
              </a:spcAft>
            </a:pPr>
            <a:r>
              <a:rPr lang="en-US" sz="1600" dirty="0"/>
              <a:t>Zoom Functions</a:t>
            </a:r>
          </a:p>
          <a:p>
            <a:pPr marL="180000" indent="-180000">
              <a:buFont typeface="Arial" panose="020B0604020202020204" pitchFamily="34" charset="0"/>
              <a:buChar char="•"/>
            </a:pPr>
            <a:r>
              <a:rPr lang="en-GB" sz="1600" dirty="0">
                <a:solidFill>
                  <a:srgbClr val="EF811B"/>
                </a:solidFill>
              </a:rPr>
              <a:t>Camera on/off</a:t>
            </a:r>
          </a:p>
          <a:p>
            <a:pPr marL="180000" indent="-180000">
              <a:buFont typeface="Arial" panose="020B0604020202020204" pitchFamily="34" charset="0"/>
              <a:buChar char="•"/>
            </a:pPr>
            <a:r>
              <a:rPr lang="en-GB" sz="1600" dirty="0">
                <a:solidFill>
                  <a:srgbClr val="EF811B"/>
                </a:solidFill>
              </a:rPr>
              <a:t>Mute audio</a:t>
            </a:r>
          </a:p>
          <a:p>
            <a:pPr marL="180000" indent="-180000">
              <a:buFont typeface="Arial" panose="020B0604020202020204" pitchFamily="34" charset="0"/>
              <a:buChar char="•"/>
            </a:pPr>
            <a:r>
              <a:rPr lang="en-GB" sz="1600" dirty="0">
                <a:solidFill>
                  <a:srgbClr val="EF811B"/>
                </a:solidFill>
              </a:rPr>
              <a:t>Chat function</a:t>
            </a:r>
          </a:p>
          <a:p>
            <a:pPr marL="180000" indent="-180000">
              <a:buFont typeface="Arial" panose="020B0604020202020204" pitchFamily="34" charset="0"/>
              <a:buChar char="•"/>
            </a:pPr>
            <a:r>
              <a:rPr lang="en-GB" sz="1600" dirty="0">
                <a:solidFill>
                  <a:srgbClr val="EF811B"/>
                </a:solidFill>
              </a:rPr>
              <a:t>Hand icon</a:t>
            </a:r>
          </a:p>
          <a:p>
            <a:pPr marL="180000" indent="-180000">
              <a:buFont typeface="Arial" panose="020B0604020202020204" pitchFamily="34" charset="0"/>
              <a:buChar char="•"/>
            </a:pPr>
            <a:r>
              <a:rPr lang="en-GB" sz="1600" dirty="0">
                <a:solidFill>
                  <a:srgbClr val="EF811B"/>
                </a:solidFill>
              </a:rPr>
              <a:t>Chat rooms</a:t>
            </a:r>
          </a:p>
          <a:p>
            <a:endParaRPr lang="en-US" sz="1600" dirty="0"/>
          </a:p>
        </p:txBody>
      </p:sp>
      <p:sp>
        <p:nvSpPr>
          <p:cNvPr id="4" name="Slide Number Placeholder 3">
            <a:extLst>
              <a:ext uri="{FF2B5EF4-FFF2-40B4-BE49-F238E27FC236}">
                <a16:creationId xmlns:a16="http://schemas.microsoft.com/office/drawing/2014/main" id="{2D6DA684-F23B-8046-9A59-60AC27EE4605}"/>
              </a:ext>
            </a:extLst>
          </p:cNvPr>
          <p:cNvSpPr>
            <a:spLocks noGrp="1"/>
          </p:cNvSpPr>
          <p:nvPr>
            <p:ph type="sldNum" sz="quarter" idx="12"/>
          </p:nvPr>
        </p:nvSpPr>
        <p:spPr/>
        <p:txBody>
          <a:bodyPr/>
          <a:lstStyle/>
          <a:p>
            <a:fld id="{7C23CD3B-0B7E-9F43-AB10-3DFC78E76F5B}" type="slidenum">
              <a:rPr lang="en-US" smtClean="0"/>
              <a:t>4</a:t>
            </a:fld>
            <a:endParaRPr lang="en-US"/>
          </a:p>
        </p:txBody>
      </p:sp>
      <p:sp>
        <p:nvSpPr>
          <p:cNvPr id="9" name="Content Placeholder 2">
            <a:extLst>
              <a:ext uri="{FF2B5EF4-FFF2-40B4-BE49-F238E27FC236}">
                <a16:creationId xmlns:a16="http://schemas.microsoft.com/office/drawing/2014/main" id="{D90B14AD-B5A5-6149-A74A-C15106194A38}"/>
              </a:ext>
            </a:extLst>
          </p:cNvPr>
          <p:cNvSpPr txBox="1">
            <a:spLocks/>
          </p:cNvSpPr>
          <p:nvPr/>
        </p:nvSpPr>
        <p:spPr>
          <a:xfrm>
            <a:off x="3360560" y="3429000"/>
            <a:ext cx="1857531" cy="2808288"/>
          </a:xfrm>
          <a:prstGeom prst="rect">
            <a:avLst/>
          </a:prstGeom>
        </p:spPr>
        <p:txBody>
          <a:bodyPr vert="horz" lIns="0" tIns="0" rIns="0" bIns="0" rtlCol="0">
            <a:normAutofit/>
          </a:bodyPr>
          <a:lstStyle>
            <a:lvl1pPr marL="0" indent="0" algn="l" defTabSz="720000" rtl="0" eaLnBrk="1" latinLnBrk="0" hangingPunct="1">
              <a:lnSpc>
                <a:spcPct val="100000"/>
              </a:lnSpc>
              <a:spcBef>
                <a:spcPts val="0"/>
              </a:spcBef>
              <a:spcAft>
                <a:spcPts val="600"/>
              </a:spcAft>
              <a:buFontTx/>
              <a:buNone/>
              <a:defRPr sz="2100" b="0" i="0" kern="1200" baseline="0">
                <a:solidFill>
                  <a:srgbClr val="005E84"/>
                </a:solidFill>
                <a:latin typeface="Roboto Slab" pitchFamily="2" charset="0"/>
                <a:ea typeface="Roboto Slab" pitchFamily="2" charset="0"/>
                <a:cs typeface="+mn-cs"/>
              </a:defRPr>
            </a:lvl1pPr>
            <a:lvl2pPr marL="144000" indent="-457200" algn="l" defTabSz="720000" rtl="0" eaLnBrk="1" latinLnBrk="0" hangingPunct="1">
              <a:lnSpc>
                <a:spcPct val="100000"/>
              </a:lnSpc>
              <a:spcBef>
                <a:spcPts val="0"/>
              </a:spcBef>
              <a:spcAft>
                <a:spcPts val="600"/>
              </a:spcAft>
              <a:buFont typeface="Arial" panose="020B0604020202020204" pitchFamily="34" charset="0"/>
              <a:buChar char="•"/>
              <a:defRPr sz="2100" b="0" i="0" kern="1200" baseline="0">
                <a:solidFill>
                  <a:srgbClr val="005E84"/>
                </a:solidFill>
                <a:latin typeface="Roboto Slab Light" pitchFamily="2" charset="0"/>
                <a:ea typeface="Roboto Slab Light" pitchFamily="2" charset="0"/>
                <a:cs typeface="+mn-cs"/>
              </a:defRPr>
            </a:lvl2pPr>
            <a:lvl3pPr marL="11430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3pPr>
            <a:lvl4pPr marL="16002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4pPr>
            <a:lvl5pPr marL="20574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1600" dirty="0"/>
              <a:t>Your Space</a:t>
            </a:r>
          </a:p>
          <a:p>
            <a:pPr marL="180000" indent="-180000">
              <a:buFont typeface="Arial" panose="020B0604020202020204" pitchFamily="34" charset="0"/>
              <a:buChar char="•"/>
            </a:pPr>
            <a:r>
              <a:rPr lang="en-GB" sz="1600" dirty="0">
                <a:solidFill>
                  <a:srgbClr val="EF811B"/>
                </a:solidFill>
              </a:rPr>
              <a:t>Comfort</a:t>
            </a:r>
          </a:p>
          <a:p>
            <a:pPr marL="180000" indent="-180000">
              <a:buFont typeface="Arial" panose="020B0604020202020204" pitchFamily="34" charset="0"/>
              <a:buChar char="•"/>
            </a:pPr>
            <a:r>
              <a:rPr lang="en-GB" sz="1600" dirty="0">
                <a:solidFill>
                  <a:srgbClr val="EF811B"/>
                </a:solidFill>
              </a:rPr>
              <a:t>Materials</a:t>
            </a:r>
          </a:p>
          <a:p>
            <a:pPr marL="180000" indent="-180000">
              <a:buFont typeface="Arial" panose="020B0604020202020204" pitchFamily="34" charset="0"/>
              <a:buChar char="•"/>
            </a:pPr>
            <a:r>
              <a:rPr lang="en-GB" sz="1600" dirty="0">
                <a:solidFill>
                  <a:srgbClr val="EF811B"/>
                </a:solidFill>
              </a:rPr>
              <a:t>Minimal distraction</a:t>
            </a:r>
          </a:p>
          <a:p>
            <a:pPr marL="180000" indent="-180000">
              <a:buFont typeface="Arial" panose="020B0604020202020204" pitchFamily="34" charset="0"/>
              <a:buChar char="•"/>
            </a:pPr>
            <a:r>
              <a:rPr lang="en-GB" sz="1600" dirty="0">
                <a:solidFill>
                  <a:srgbClr val="EF811B"/>
                </a:solidFill>
              </a:rPr>
              <a:t>Drink</a:t>
            </a:r>
          </a:p>
        </p:txBody>
      </p:sp>
      <p:sp>
        <p:nvSpPr>
          <p:cNvPr id="10" name="Content Placeholder 2">
            <a:extLst>
              <a:ext uri="{FF2B5EF4-FFF2-40B4-BE49-F238E27FC236}">
                <a16:creationId xmlns:a16="http://schemas.microsoft.com/office/drawing/2014/main" id="{C49FBC95-32B0-8045-A2DA-6A32B0EEFBF1}"/>
              </a:ext>
            </a:extLst>
          </p:cNvPr>
          <p:cNvSpPr txBox="1">
            <a:spLocks/>
          </p:cNvSpPr>
          <p:nvPr/>
        </p:nvSpPr>
        <p:spPr>
          <a:xfrm>
            <a:off x="5738000" y="3429000"/>
            <a:ext cx="1894832" cy="2808288"/>
          </a:xfrm>
          <a:prstGeom prst="rect">
            <a:avLst/>
          </a:prstGeom>
        </p:spPr>
        <p:txBody>
          <a:bodyPr vert="horz" lIns="0" tIns="0" rIns="0" bIns="0" rtlCol="0">
            <a:normAutofit/>
          </a:bodyPr>
          <a:lstStyle>
            <a:lvl1pPr marL="0" indent="0" algn="l" defTabSz="720000" rtl="0" eaLnBrk="1" latinLnBrk="0" hangingPunct="1">
              <a:lnSpc>
                <a:spcPct val="100000"/>
              </a:lnSpc>
              <a:spcBef>
                <a:spcPts val="0"/>
              </a:spcBef>
              <a:spcAft>
                <a:spcPts val="600"/>
              </a:spcAft>
              <a:buFontTx/>
              <a:buNone/>
              <a:defRPr sz="2100" b="0" i="0" kern="1200" baseline="0">
                <a:solidFill>
                  <a:srgbClr val="005E84"/>
                </a:solidFill>
                <a:latin typeface="Roboto Slab" pitchFamily="2" charset="0"/>
                <a:ea typeface="Roboto Slab" pitchFamily="2" charset="0"/>
                <a:cs typeface="+mn-cs"/>
              </a:defRPr>
            </a:lvl1pPr>
            <a:lvl2pPr marL="144000" indent="-457200" algn="l" defTabSz="720000" rtl="0" eaLnBrk="1" latinLnBrk="0" hangingPunct="1">
              <a:lnSpc>
                <a:spcPct val="100000"/>
              </a:lnSpc>
              <a:spcBef>
                <a:spcPts val="0"/>
              </a:spcBef>
              <a:spcAft>
                <a:spcPts val="600"/>
              </a:spcAft>
              <a:buFont typeface="Arial" panose="020B0604020202020204" pitchFamily="34" charset="0"/>
              <a:buChar char="•"/>
              <a:defRPr sz="2100" b="0" i="0" kern="1200" baseline="0">
                <a:solidFill>
                  <a:srgbClr val="005E84"/>
                </a:solidFill>
                <a:latin typeface="Roboto Slab Light" pitchFamily="2" charset="0"/>
                <a:ea typeface="Roboto Slab Light" pitchFamily="2" charset="0"/>
                <a:cs typeface="+mn-cs"/>
              </a:defRPr>
            </a:lvl2pPr>
            <a:lvl3pPr marL="11430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3pPr>
            <a:lvl4pPr marL="16002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4pPr>
            <a:lvl5pPr marL="20574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1600" dirty="0"/>
              <a:t>Safe Participation</a:t>
            </a:r>
          </a:p>
          <a:p>
            <a:pPr marL="180000" indent="-180000">
              <a:buFont typeface="Arial" panose="020B0604020202020204" pitchFamily="34" charset="0"/>
              <a:buChar char="•"/>
            </a:pPr>
            <a:r>
              <a:rPr lang="en-GB" sz="1600" dirty="0">
                <a:solidFill>
                  <a:srgbClr val="EF811B"/>
                </a:solidFill>
              </a:rPr>
              <a:t>Confidentiality</a:t>
            </a:r>
          </a:p>
          <a:p>
            <a:pPr marL="180000" indent="-180000">
              <a:buFont typeface="Arial" panose="020B0604020202020204" pitchFamily="34" charset="0"/>
              <a:buChar char="•"/>
            </a:pPr>
            <a:r>
              <a:rPr lang="en-GB" sz="1600" dirty="0">
                <a:solidFill>
                  <a:srgbClr val="EF811B"/>
                </a:solidFill>
              </a:rPr>
              <a:t>Respect</a:t>
            </a:r>
          </a:p>
          <a:p>
            <a:pPr marL="180000" indent="-180000">
              <a:buFont typeface="Arial" panose="020B0604020202020204" pitchFamily="34" charset="0"/>
              <a:buChar char="•"/>
            </a:pPr>
            <a:r>
              <a:rPr lang="en-GB" sz="1600" dirty="0">
                <a:solidFill>
                  <a:srgbClr val="EF811B"/>
                </a:solidFill>
              </a:rPr>
              <a:t>Listen</a:t>
            </a:r>
          </a:p>
          <a:p>
            <a:pPr marL="180000" indent="-180000">
              <a:buFont typeface="Arial" panose="020B0604020202020204" pitchFamily="34" charset="0"/>
              <a:buChar char="•"/>
            </a:pPr>
            <a:r>
              <a:rPr lang="en-GB" sz="1600" dirty="0" err="1">
                <a:solidFill>
                  <a:srgbClr val="EF811B"/>
                </a:solidFill>
              </a:rPr>
              <a:t>Opt</a:t>
            </a:r>
            <a:r>
              <a:rPr lang="en-GB" sz="1600" dirty="0">
                <a:solidFill>
                  <a:srgbClr val="EF811B"/>
                </a:solidFill>
              </a:rPr>
              <a:t> in</a:t>
            </a:r>
          </a:p>
          <a:p>
            <a:pPr marL="180000" indent="-180000">
              <a:buFont typeface="Arial" panose="020B0604020202020204" pitchFamily="34" charset="0"/>
              <a:buChar char="•"/>
            </a:pPr>
            <a:r>
              <a:rPr lang="en-GB" sz="1600" dirty="0" err="1">
                <a:solidFill>
                  <a:srgbClr val="EF811B"/>
                </a:solidFill>
              </a:rPr>
              <a:t>Opt</a:t>
            </a:r>
            <a:r>
              <a:rPr lang="en-GB" sz="1600" dirty="0">
                <a:solidFill>
                  <a:srgbClr val="EF811B"/>
                </a:solidFill>
              </a:rPr>
              <a:t> out</a:t>
            </a:r>
          </a:p>
          <a:p>
            <a:pPr marL="180000" indent="-180000">
              <a:buFont typeface="Arial" panose="020B0604020202020204" pitchFamily="34" charset="0"/>
              <a:buChar char="•"/>
            </a:pPr>
            <a:r>
              <a:rPr lang="en-GB" sz="1600" dirty="0">
                <a:solidFill>
                  <a:srgbClr val="EF811B"/>
                </a:solidFill>
              </a:rPr>
              <a:t>Support</a:t>
            </a:r>
          </a:p>
        </p:txBody>
      </p:sp>
      <p:pic>
        <p:nvPicPr>
          <p:cNvPr id="12" name="Picture 11">
            <a:extLst>
              <a:ext uri="{FF2B5EF4-FFF2-40B4-BE49-F238E27FC236}">
                <a16:creationId xmlns:a16="http://schemas.microsoft.com/office/drawing/2014/main" id="{2FF54FF7-691D-D149-9645-18C6D54AD706}"/>
              </a:ext>
            </a:extLst>
          </p:cNvPr>
          <p:cNvPicPr>
            <a:picLocks noChangeAspect="1"/>
          </p:cNvPicPr>
          <p:nvPr/>
        </p:nvPicPr>
        <p:blipFill>
          <a:blip r:embed="rId3"/>
          <a:stretch>
            <a:fillRect/>
          </a:stretch>
        </p:blipFill>
        <p:spPr>
          <a:xfrm>
            <a:off x="875571" y="1993022"/>
            <a:ext cx="1225862" cy="1225862"/>
          </a:xfrm>
          <a:prstGeom prst="rect">
            <a:avLst/>
          </a:prstGeom>
        </p:spPr>
      </p:pic>
      <p:pic>
        <p:nvPicPr>
          <p:cNvPr id="13" name="Picture 12">
            <a:extLst>
              <a:ext uri="{FF2B5EF4-FFF2-40B4-BE49-F238E27FC236}">
                <a16:creationId xmlns:a16="http://schemas.microsoft.com/office/drawing/2014/main" id="{B40D780D-B7F5-4E40-AC53-76BDB23EED14}"/>
              </a:ext>
            </a:extLst>
          </p:cNvPr>
          <p:cNvPicPr>
            <a:picLocks noChangeAspect="1"/>
          </p:cNvPicPr>
          <p:nvPr/>
        </p:nvPicPr>
        <p:blipFill>
          <a:blip r:embed="rId4"/>
          <a:stretch>
            <a:fillRect/>
          </a:stretch>
        </p:blipFill>
        <p:spPr>
          <a:xfrm>
            <a:off x="3305332" y="1993023"/>
            <a:ext cx="1211440" cy="1225862"/>
          </a:xfrm>
          <a:prstGeom prst="rect">
            <a:avLst/>
          </a:prstGeom>
        </p:spPr>
      </p:pic>
      <p:pic>
        <p:nvPicPr>
          <p:cNvPr id="14" name="Picture 13">
            <a:extLst>
              <a:ext uri="{FF2B5EF4-FFF2-40B4-BE49-F238E27FC236}">
                <a16:creationId xmlns:a16="http://schemas.microsoft.com/office/drawing/2014/main" id="{BF93FD00-91CF-644B-AE32-D939A1662C49}"/>
              </a:ext>
            </a:extLst>
          </p:cNvPr>
          <p:cNvPicPr>
            <a:picLocks noChangeAspect="1"/>
          </p:cNvPicPr>
          <p:nvPr/>
        </p:nvPicPr>
        <p:blipFill>
          <a:blip r:embed="rId5"/>
          <a:stretch>
            <a:fillRect/>
          </a:stretch>
        </p:blipFill>
        <p:spPr>
          <a:xfrm>
            <a:off x="5720671" y="1993022"/>
            <a:ext cx="1211608" cy="1225862"/>
          </a:xfrm>
          <a:prstGeom prst="rect">
            <a:avLst/>
          </a:prstGeom>
        </p:spPr>
      </p:pic>
      <p:pic>
        <p:nvPicPr>
          <p:cNvPr id="15" name="Picture 14">
            <a:extLst>
              <a:ext uri="{FF2B5EF4-FFF2-40B4-BE49-F238E27FC236}">
                <a16:creationId xmlns:a16="http://schemas.microsoft.com/office/drawing/2014/main" id="{789C8892-1CCC-8F43-9176-FEDFF7B549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6702" y="2347119"/>
            <a:ext cx="863600" cy="508000"/>
          </a:xfrm>
          <a:prstGeom prst="rect">
            <a:avLst/>
          </a:prstGeom>
        </p:spPr>
      </p:pic>
      <p:pic>
        <p:nvPicPr>
          <p:cNvPr id="16" name="Picture 15">
            <a:extLst>
              <a:ext uri="{FF2B5EF4-FFF2-40B4-BE49-F238E27FC236}">
                <a16:creationId xmlns:a16="http://schemas.microsoft.com/office/drawing/2014/main" id="{A17D77DB-D2B0-0D4B-9679-01881C959E8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99451" y="2261331"/>
            <a:ext cx="652801" cy="587521"/>
          </a:xfrm>
          <a:prstGeom prst="rect">
            <a:avLst/>
          </a:prstGeom>
        </p:spPr>
      </p:pic>
      <p:pic>
        <p:nvPicPr>
          <p:cNvPr id="17" name="Picture 16">
            <a:extLst>
              <a:ext uri="{FF2B5EF4-FFF2-40B4-BE49-F238E27FC236}">
                <a16:creationId xmlns:a16="http://schemas.microsoft.com/office/drawing/2014/main" id="{06D94482-4140-D949-816C-DBEB056BB4B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17069" y="2232457"/>
            <a:ext cx="646924" cy="678328"/>
          </a:xfrm>
          <a:prstGeom prst="rect">
            <a:avLst/>
          </a:prstGeom>
        </p:spPr>
      </p:pic>
    </p:spTree>
    <p:extLst>
      <p:ext uri="{BB962C8B-B14F-4D97-AF65-F5344CB8AC3E}">
        <p14:creationId xmlns:p14="http://schemas.microsoft.com/office/powerpoint/2010/main" val="2431110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AE1F89-4121-407E-917B-BA810A72571E}"/>
              </a:ext>
            </a:extLst>
          </p:cNvPr>
          <p:cNvSpPr>
            <a:spLocks noGrp="1"/>
          </p:cNvSpPr>
          <p:nvPr>
            <p:ph type="sldNum" sz="quarter" idx="12"/>
          </p:nvPr>
        </p:nvSpPr>
        <p:spPr/>
        <p:txBody>
          <a:bodyPr/>
          <a:lstStyle/>
          <a:p>
            <a:fld id="{7C23CD3B-0B7E-9F43-AB10-3DFC78E76F5B}" type="slidenum">
              <a:rPr lang="en-US" smtClean="0"/>
              <a:t>40</a:t>
            </a:fld>
            <a:endParaRPr lang="en-US"/>
          </a:p>
        </p:txBody>
      </p:sp>
      <p:pic>
        <p:nvPicPr>
          <p:cNvPr id="6" name="Picture 5">
            <a:extLst>
              <a:ext uri="{FF2B5EF4-FFF2-40B4-BE49-F238E27FC236}">
                <a16:creationId xmlns:a16="http://schemas.microsoft.com/office/drawing/2014/main" id="{16CF9CC8-4631-4735-B12F-B1A8EA3B6F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7270583" y="1026144"/>
            <a:ext cx="1478130" cy="149984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ed Rectangle 5">
            <a:extLst>
              <a:ext uri="{FF2B5EF4-FFF2-40B4-BE49-F238E27FC236}">
                <a16:creationId xmlns:a16="http://schemas.microsoft.com/office/drawing/2014/main" id="{3A3ECE04-FC33-4587-AE6F-99668E83A3B3}"/>
              </a:ext>
            </a:extLst>
          </p:cNvPr>
          <p:cNvSpPr>
            <a:spLocks noGrp="1"/>
          </p:cNvSpPr>
          <p:nvPr>
            <p:ph type="title"/>
          </p:nvPr>
        </p:nvSpPr>
        <p:spPr>
          <a:xfrm>
            <a:off x="684213" y="445864"/>
            <a:ext cx="6253136" cy="899285"/>
          </a:xfrm>
          <a:prstGeom prst="roundRect">
            <a:avLst/>
          </a:prstGeom>
          <a:solidFill>
            <a:schemeClr val="accent2"/>
          </a:solidFill>
          <a:ln w="38100">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defRPr/>
            </a:pPr>
            <a:br>
              <a:rPr lang="en-GB" sz="1400" b="0" dirty="0">
                <a:solidFill>
                  <a:schemeClr val="bg1"/>
                </a:solidFill>
                <a:latin typeface="Roboto Slab"/>
              </a:rPr>
            </a:br>
            <a:r>
              <a:rPr lang="en-GB" sz="1400" b="0" dirty="0">
                <a:solidFill>
                  <a:schemeClr val="bg1"/>
                </a:solidFill>
                <a:latin typeface="Roboto Slab"/>
              </a:rPr>
              <a:t>You have built trust with Hayley and she is now ready to look at possible alternatives. She asks you to help her come up with a list of options and you both research this together.</a:t>
            </a:r>
            <a:br>
              <a:rPr lang="en-GB" sz="1400" b="0" dirty="0">
                <a:solidFill>
                  <a:schemeClr val="bg1"/>
                </a:solidFill>
                <a:latin typeface="Roboto Slab"/>
              </a:rPr>
            </a:br>
            <a:br>
              <a:rPr lang="en-GB" sz="1400" dirty="0">
                <a:solidFill>
                  <a:schemeClr val="bg1"/>
                </a:solidFill>
                <a:latin typeface="Roboto Slab"/>
              </a:rPr>
            </a:br>
            <a:endParaRPr lang="en-GB" sz="1400" dirty="0">
              <a:solidFill>
                <a:prstClr val="black"/>
              </a:solidFill>
              <a:latin typeface="Roboto Slab Light"/>
              <a:cs typeface="Calibri" panose="020F0502020204030204" pitchFamily="34" charset="0"/>
            </a:endParaRPr>
          </a:p>
        </p:txBody>
      </p:sp>
      <p:sp>
        <p:nvSpPr>
          <p:cNvPr id="9" name="Content Placeholder 8">
            <a:extLst>
              <a:ext uri="{FF2B5EF4-FFF2-40B4-BE49-F238E27FC236}">
                <a16:creationId xmlns:a16="http://schemas.microsoft.com/office/drawing/2014/main" id="{314EEBDF-73EC-4E3D-9C14-09490D88E498}"/>
              </a:ext>
            </a:extLst>
          </p:cNvPr>
          <p:cNvSpPr>
            <a:spLocks noGrp="1"/>
          </p:cNvSpPr>
          <p:nvPr>
            <p:ph idx="1"/>
          </p:nvPr>
        </p:nvSpPr>
        <p:spPr>
          <a:xfrm>
            <a:off x="752225" y="1656929"/>
            <a:ext cx="6518358" cy="4456703"/>
          </a:xfrm>
        </p:spPr>
        <p:txBody>
          <a:bodyPr>
            <a:noAutofit/>
          </a:bodyPr>
          <a:lstStyle/>
          <a:p>
            <a:r>
              <a:rPr lang="en-GB" sz="1600" dirty="0"/>
              <a:t>Hayley agrees to try one or two of the following:</a:t>
            </a:r>
          </a:p>
          <a:p>
            <a:pPr marL="342900" indent="-342900">
              <a:buAutoNum type="arabicPeriod"/>
            </a:pPr>
            <a:r>
              <a:rPr lang="en-GB" sz="1600" dirty="0"/>
              <a:t>Create a crisis card with the aim of delaying the urge to self harm when her anxiety is building</a:t>
            </a:r>
          </a:p>
          <a:p>
            <a:pPr marL="342900" indent="-342900">
              <a:buAutoNum type="arabicPeriod"/>
            </a:pPr>
            <a:r>
              <a:rPr lang="en-GB" sz="1600" dirty="0"/>
              <a:t>Create a safety plan </a:t>
            </a:r>
            <a:r>
              <a:rPr lang="en-GB" sz="1600" dirty="0">
                <a:hlinkClick r:id="rId3">
                  <a:extLst>
                    <a:ext uri="{A12FA001-AC4F-418D-AE19-62706E023703}">
                      <ahyp:hlinkClr xmlns:ahyp="http://schemas.microsoft.com/office/drawing/2018/hyperlinkcolor" val="tx"/>
                    </a:ext>
                  </a:extLst>
                </a:hlinkClick>
              </a:rPr>
              <a:t>BlankSafetyPlan.pdf (stayingsafe.net)</a:t>
            </a:r>
            <a:endParaRPr lang="en-GB" sz="1600" dirty="0"/>
          </a:p>
          <a:p>
            <a:r>
              <a:rPr lang="en-GB" sz="1600" dirty="0"/>
              <a:t>3.  Create a list of healthy alternatives to self harm and consider trying to introduce one new healthy option a week for the next four weeks</a:t>
            </a:r>
          </a:p>
          <a:p>
            <a:r>
              <a:rPr lang="en-GB" sz="1600" dirty="0"/>
              <a:t>4.  Create a self soothe box </a:t>
            </a:r>
            <a:r>
              <a:rPr lang="en-GB" sz="1600" dirty="0">
                <a:hlinkClick r:id="rId4">
                  <a:extLst>
                    <a:ext uri="{A12FA001-AC4F-418D-AE19-62706E023703}">
                      <ahyp:hlinkClr xmlns:ahyp="http://schemas.microsoft.com/office/drawing/2018/hyperlinkcolor" val="tx"/>
                    </a:ext>
                  </a:extLst>
                </a:hlinkClick>
              </a:rPr>
              <a:t>HOPEBOX resource (papyrus-uk.org)</a:t>
            </a:r>
            <a:endParaRPr lang="en-GB" sz="1600" dirty="0"/>
          </a:p>
          <a:p>
            <a:r>
              <a:rPr lang="en-GB" sz="1600" dirty="0"/>
              <a:t>4.  Try out an NHS app </a:t>
            </a:r>
            <a:r>
              <a:rPr lang="en-GB" sz="1600" dirty="0">
                <a:hlinkClick r:id="rId5">
                  <a:extLst>
                    <a:ext uri="{A12FA001-AC4F-418D-AE19-62706E023703}">
                      <ahyp:hlinkClr xmlns:ahyp="http://schemas.microsoft.com/office/drawing/2018/hyperlinkcolor" val="tx"/>
                    </a:ext>
                  </a:extLst>
                </a:hlinkClick>
              </a:rPr>
              <a:t>Home - Calm Harm App</a:t>
            </a:r>
            <a:endParaRPr lang="en-GB" sz="1600" dirty="0"/>
          </a:p>
          <a:p>
            <a:pPr marL="342900" indent="-342900">
              <a:buAutoNum type="arabicPeriod" startAt="5"/>
            </a:pPr>
            <a:r>
              <a:rPr lang="en-GB" sz="1600" dirty="0"/>
              <a:t>Have a check up with the GP and enquire if there is any possibility of therapeutic support from CAMHS (this might not be available in your area). </a:t>
            </a:r>
            <a:r>
              <a:rPr lang="en-GB" sz="1600" dirty="0">
                <a:hlinkClick r:id="rId6">
                  <a:extLst>
                    <a:ext uri="{A12FA001-AC4F-418D-AE19-62706E023703}">
                      <ahyp:hlinkClr xmlns:ahyp="http://schemas.microsoft.com/office/drawing/2018/hyperlinkcolor" val="tx"/>
                    </a:ext>
                  </a:extLst>
                </a:hlinkClick>
              </a:rPr>
              <a:t>East Sussex Single Point of Advice (</a:t>
            </a:r>
            <a:r>
              <a:rPr lang="en-GB" sz="1600" dirty="0" err="1">
                <a:hlinkClick r:id="rId6">
                  <a:extLst>
                    <a:ext uri="{A12FA001-AC4F-418D-AE19-62706E023703}">
                      <ahyp:hlinkClr xmlns:ahyp="http://schemas.microsoft.com/office/drawing/2018/hyperlinkcolor" val="tx"/>
                    </a:ext>
                  </a:extLst>
                </a:hlinkClick>
              </a:rPr>
              <a:t>SPoA</a:t>
            </a:r>
            <a:r>
              <a:rPr lang="en-GB" sz="1600" dirty="0">
                <a:hlinkClick r:id="rId6">
                  <a:extLst>
                    <a:ext uri="{A12FA001-AC4F-418D-AE19-62706E023703}">
                      <ahyp:hlinkClr xmlns:ahyp="http://schemas.microsoft.com/office/drawing/2018/hyperlinkcolor" val="tx"/>
                    </a:ext>
                  </a:extLst>
                </a:hlinkClick>
              </a:rPr>
              <a:t>) | Sussex Partnership NHS Foundation Trust</a:t>
            </a:r>
            <a:endParaRPr lang="en-GB" sz="1600" dirty="0"/>
          </a:p>
          <a:p>
            <a:r>
              <a:rPr lang="en-GB" sz="1600" dirty="0"/>
              <a:t>6.   Research private therapists who have expertise with self harm and who practice dialectical behavioural therapy as you have discovered that this is a really effective treatment that looks to validate difficult emotions</a:t>
            </a:r>
          </a:p>
        </p:txBody>
      </p:sp>
    </p:spTree>
    <p:extLst>
      <p:ext uri="{BB962C8B-B14F-4D97-AF65-F5344CB8AC3E}">
        <p14:creationId xmlns:p14="http://schemas.microsoft.com/office/powerpoint/2010/main" val="388919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20697621">
            <a:off x="1587811" y="1283213"/>
            <a:ext cx="5872281" cy="3807187"/>
          </a:xfrm>
          <a:prstGeom prst="roundRect">
            <a:avLst/>
          </a:prstGeom>
          <a:solidFill>
            <a:schemeClr val="bg1"/>
          </a:solidFill>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GB" sz="2335" b="1" dirty="0">
                <a:solidFill>
                  <a:srgbClr val="454551">
                    <a:lumMod val="75000"/>
                  </a:srgbClr>
                </a:solidFill>
                <a:latin typeface="Noteworthy"/>
              </a:rPr>
              <a:t>When I feel really anxious or stressed I will…</a:t>
            </a:r>
          </a:p>
          <a:p>
            <a:pPr>
              <a:defRPr/>
            </a:pPr>
            <a:endParaRPr lang="en-GB" sz="2335" dirty="0">
              <a:solidFill>
                <a:srgbClr val="454551">
                  <a:lumMod val="75000"/>
                </a:srgbClr>
              </a:solidFill>
              <a:latin typeface="Noteworthy"/>
            </a:endParaRPr>
          </a:p>
          <a:p>
            <a:pPr>
              <a:defRPr/>
            </a:pPr>
            <a:r>
              <a:rPr lang="en-GB" sz="2335" dirty="0">
                <a:solidFill>
                  <a:srgbClr val="454551">
                    <a:lumMod val="75000"/>
                  </a:srgbClr>
                </a:solidFill>
                <a:latin typeface="Noteworthy"/>
              </a:rPr>
              <a:t>1. Do 17x table</a:t>
            </a:r>
          </a:p>
          <a:p>
            <a:pPr>
              <a:defRPr/>
            </a:pPr>
            <a:r>
              <a:rPr lang="en-GB" sz="2335" dirty="0">
                <a:solidFill>
                  <a:srgbClr val="454551">
                    <a:lumMod val="75000"/>
                  </a:srgbClr>
                </a:solidFill>
                <a:latin typeface="Noteworthy"/>
              </a:rPr>
              <a:t>2. Text my Mum/ a friend</a:t>
            </a:r>
          </a:p>
          <a:p>
            <a:pPr>
              <a:defRPr/>
            </a:pPr>
            <a:r>
              <a:rPr lang="en-GB" sz="2335" dirty="0">
                <a:solidFill>
                  <a:srgbClr val="454551">
                    <a:lumMod val="75000"/>
                  </a:srgbClr>
                </a:solidFill>
                <a:latin typeface="Noteworthy"/>
              </a:rPr>
              <a:t>3. Eat something really sour</a:t>
            </a:r>
          </a:p>
          <a:p>
            <a:pPr>
              <a:defRPr/>
            </a:pPr>
            <a:r>
              <a:rPr lang="en-GB" sz="2335" dirty="0">
                <a:solidFill>
                  <a:srgbClr val="454551">
                    <a:lumMod val="75000"/>
                  </a:srgbClr>
                </a:solidFill>
                <a:latin typeface="Noteworthy"/>
              </a:rPr>
              <a:t>4. Watch </a:t>
            </a:r>
            <a:r>
              <a:rPr lang="en-GB" sz="2335" dirty="0" err="1">
                <a:solidFill>
                  <a:srgbClr val="454551">
                    <a:lumMod val="75000"/>
                  </a:srgbClr>
                </a:solidFill>
                <a:latin typeface="Noteworthy"/>
              </a:rPr>
              <a:t>Youtube</a:t>
            </a:r>
            <a:r>
              <a:rPr lang="en-GB" sz="2335" dirty="0">
                <a:solidFill>
                  <a:srgbClr val="454551">
                    <a:lumMod val="75000"/>
                  </a:srgbClr>
                </a:solidFill>
                <a:latin typeface="Noteworthy"/>
              </a:rPr>
              <a:t> videos of mini dachshunds</a:t>
            </a:r>
          </a:p>
          <a:p>
            <a:pPr>
              <a:defRPr/>
            </a:pPr>
            <a:r>
              <a:rPr lang="en-GB" sz="2335" dirty="0">
                <a:solidFill>
                  <a:srgbClr val="454551">
                    <a:lumMod val="75000"/>
                  </a:srgbClr>
                </a:solidFill>
                <a:latin typeface="Noteworthy"/>
              </a:rPr>
              <a:t>5. Go to student support</a:t>
            </a:r>
          </a:p>
          <a:p>
            <a:pPr>
              <a:defRPr/>
            </a:pPr>
            <a:r>
              <a:rPr lang="en-GB" sz="2335" dirty="0">
                <a:solidFill>
                  <a:srgbClr val="454551">
                    <a:lumMod val="75000"/>
                  </a:srgbClr>
                </a:solidFill>
                <a:latin typeface="Noteworthy"/>
              </a:rPr>
              <a:t>5. Call a helpline</a:t>
            </a:r>
          </a:p>
        </p:txBody>
      </p:sp>
      <p:sp>
        <p:nvSpPr>
          <p:cNvPr id="2" name="Speech Bubble: Oval 1"/>
          <p:cNvSpPr/>
          <p:nvPr/>
        </p:nvSpPr>
        <p:spPr>
          <a:xfrm>
            <a:off x="-66535" y="4194584"/>
            <a:ext cx="2094118" cy="2026544"/>
          </a:xfrm>
          <a:prstGeom prst="wedgeEllipseCallout">
            <a:avLst>
              <a:gd name="adj1" fmla="val 38598"/>
              <a:gd name="adj2" fmla="val 5454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Roboto Slab Light"/>
              </a:rPr>
              <a:t>Things I can do at School</a:t>
            </a:r>
          </a:p>
        </p:txBody>
      </p:sp>
      <p:sp>
        <p:nvSpPr>
          <p:cNvPr id="5" name="Speech Bubble: Oval 4"/>
          <p:cNvSpPr/>
          <p:nvPr/>
        </p:nvSpPr>
        <p:spPr>
          <a:xfrm>
            <a:off x="7035011" y="484387"/>
            <a:ext cx="1829128" cy="1666270"/>
          </a:xfrm>
          <a:prstGeom prst="wedgeEllipseCallout">
            <a:avLst>
              <a:gd name="adj1" fmla="val 28212"/>
              <a:gd name="adj2" fmla="val 61705"/>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Things I can do at home</a:t>
            </a:r>
          </a:p>
        </p:txBody>
      </p:sp>
      <p:sp>
        <p:nvSpPr>
          <p:cNvPr id="6" name="Speech Bubble: Oval 5"/>
          <p:cNvSpPr/>
          <p:nvPr/>
        </p:nvSpPr>
        <p:spPr>
          <a:xfrm>
            <a:off x="6026371" y="4347069"/>
            <a:ext cx="2094119" cy="2026544"/>
          </a:xfrm>
          <a:prstGeom prst="wedgeEllipseCallout">
            <a:avLst>
              <a:gd name="adj1" fmla="val 45614"/>
              <a:gd name="adj2" fmla="val 487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Roboto Slab Light"/>
              </a:rPr>
              <a:t>Things I can do if I am out with friends</a:t>
            </a:r>
          </a:p>
        </p:txBody>
      </p:sp>
      <p:sp>
        <p:nvSpPr>
          <p:cNvPr id="7" name="Speech Bubble: Oval 6"/>
          <p:cNvSpPr/>
          <p:nvPr/>
        </p:nvSpPr>
        <p:spPr>
          <a:xfrm>
            <a:off x="-66535" y="0"/>
            <a:ext cx="2094118" cy="1895061"/>
          </a:xfrm>
          <a:prstGeom prst="wedgeEllipseCallout">
            <a:avLst>
              <a:gd name="adj1" fmla="val 42060"/>
              <a:gd name="adj2" fmla="val 4898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 Crisis Card can really help</a:t>
            </a:r>
          </a:p>
        </p:txBody>
      </p:sp>
    </p:spTree>
    <p:extLst>
      <p:ext uri="{BB962C8B-B14F-4D97-AF65-F5344CB8AC3E}">
        <p14:creationId xmlns:p14="http://schemas.microsoft.com/office/powerpoint/2010/main" val="2863478393"/>
      </p:ext>
    </p:extLst>
  </p:cSld>
  <p:clrMapOvr>
    <a:masterClrMapping/>
  </p:clrMapOvr>
  <mc:AlternateContent xmlns:mc="http://schemas.openxmlformats.org/markup-compatibility/2006" xmlns:p14="http://schemas.microsoft.com/office/powerpoint/2010/main">
    <mc:Choice Requires="p14">
      <p:transition spd="slow" p14:dur="2000" advTm="4000">
        <p:fade thruBlk="1"/>
      </p:transition>
    </mc:Choice>
    <mc:Fallback xmlns="">
      <p:transition spd="slow" advTm="4000">
        <p:fade thruBlk="1"/>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E0CB0AD-C767-46C6-A7DC-5DFBE1D913B5}"/>
              </a:ext>
            </a:extLst>
          </p:cNvPr>
          <p:cNvSpPr/>
          <p:nvPr/>
        </p:nvSpPr>
        <p:spPr>
          <a:xfrm>
            <a:off x="675861" y="649357"/>
            <a:ext cx="5618922" cy="5565913"/>
          </a:xfrm>
          <a:prstGeom prst="wedgeEllipseCallout">
            <a:avLst>
              <a:gd name="adj1" fmla="val 50299"/>
              <a:gd name="adj2" fmla="val 51164"/>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GB" sz="4400" dirty="0">
                <a:solidFill>
                  <a:srgbClr val="49AA43"/>
                </a:solidFill>
                <a:latin typeface="Roboto Slab Light"/>
              </a:rPr>
              <a:t>Explore alternatives to unhealthy coping strategies</a:t>
            </a:r>
          </a:p>
        </p:txBody>
      </p:sp>
    </p:spTree>
    <p:extLst>
      <p:ext uri="{BB962C8B-B14F-4D97-AF65-F5344CB8AC3E}">
        <p14:creationId xmlns:p14="http://schemas.microsoft.com/office/powerpoint/2010/main" val="2929638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title"/>
          </p:nvPr>
        </p:nvSpPr>
        <p:spPr>
          <a:xfrm>
            <a:off x="684212" y="765175"/>
            <a:ext cx="7094814" cy="586547"/>
          </a:xfrm>
          <a:prstGeom prst="rect">
            <a:avLst/>
          </a:prstGeom>
        </p:spPr>
        <p:txBody>
          <a:bodyPr>
            <a:noAutofit/>
          </a:bodyPr>
          <a:lstStyle/>
          <a:p>
            <a:r>
              <a:rPr lang="en-GB" altLang="en-US" dirty="0">
                <a:solidFill>
                  <a:schemeClr val="accent2"/>
                </a:solidFill>
                <a:latin typeface="BROWN-LIGHT"/>
                <a:ea typeface="Lato Bold" panose="020F0502020204030203" pitchFamily="34" charset="0"/>
                <a:cs typeface="Calibri" panose="020F0502020204030204" pitchFamily="34" charset="0"/>
              </a:rPr>
              <a:t>Some self-harm minimisation strategies </a:t>
            </a:r>
            <a:endParaRPr dirty="0">
              <a:solidFill>
                <a:schemeClr val="accent2"/>
              </a:solidFill>
              <a:latin typeface="BROWN-LIGHT"/>
              <a:cs typeface="Calibri" panose="020F0502020204030204" pitchFamily="34" charset="0"/>
            </a:endParaRPr>
          </a:p>
        </p:txBody>
      </p:sp>
      <p:sp>
        <p:nvSpPr>
          <p:cNvPr id="290" name="Shape 290"/>
          <p:cNvSpPr>
            <a:spLocks noGrp="1"/>
          </p:cNvSpPr>
          <p:nvPr>
            <p:ph idx="1"/>
          </p:nvPr>
        </p:nvSpPr>
        <p:spPr>
          <a:xfrm>
            <a:off x="684212" y="1520824"/>
            <a:ext cx="6882779" cy="3816351"/>
          </a:xfrm>
          <a:prstGeom prst="rect">
            <a:avLst/>
          </a:prstGeom>
        </p:spPr>
        <p:txBody>
          <a:bodyPr>
            <a:noAutofit/>
          </a:bodyPr>
          <a:lstStyle/>
          <a:p>
            <a:pPr>
              <a:buSzPct val="100000"/>
              <a:defRPr>
                <a:latin typeface="Lato Regular"/>
                <a:ea typeface="Lato Regular"/>
                <a:cs typeface="Lato Regular"/>
                <a:sym typeface="Lato Regular"/>
              </a:defRPr>
            </a:pPr>
            <a:r>
              <a:rPr lang="en-US" sz="2000" dirty="0">
                <a:latin typeface="Roboto Slab Light"/>
                <a:ea typeface="Lato Semibold" charset="0"/>
                <a:cs typeface="Calibri" panose="020F0502020204030204" pitchFamily="34" charset="0"/>
              </a:rPr>
              <a:t>Delay urges to self-harm for 10min, monitor feelings and what helps (or even by one minute to start)</a:t>
            </a:r>
          </a:p>
          <a:p>
            <a:pPr>
              <a:buSzPct val="100000"/>
              <a:defRPr>
                <a:latin typeface="Lato Regular"/>
                <a:ea typeface="Lato Regular"/>
                <a:cs typeface="Lato Regular"/>
                <a:sym typeface="Lato Regular"/>
              </a:defRPr>
            </a:pPr>
            <a:r>
              <a:rPr lang="en-US" sz="2000" dirty="0">
                <a:latin typeface="Roboto Slab Light"/>
                <a:ea typeface="Lato Semibold" charset="0"/>
                <a:cs typeface="Calibri" panose="020F0502020204030204" pitchFamily="34" charset="0"/>
              </a:rPr>
              <a:t>Kick and punch something soft, like a pillow</a:t>
            </a:r>
          </a:p>
          <a:p>
            <a:pPr>
              <a:buSzPct val="100000"/>
              <a:defRPr>
                <a:latin typeface="Lato Regular"/>
                <a:ea typeface="Lato Regular"/>
                <a:cs typeface="Lato Regular"/>
                <a:sym typeface="Lato Regular"/>
              </a:defRPr>
            </a:pPr>
            <a:r>
              <a:rPr lang="en-US" sz="2000" dirty="0">
                <a:latin typeface="Roboto Slab Light"/>
                <a:ea typeface="Lato Semibold" charset="0"/>
                <a:cs typeface="Calibri" panose="020F0502020204030204" pitchFamily="34" charset="0"/>
              </a:rPr>
              <a:t>Pinch the skin instead of cutting</a:t>
            </a:r>
          </a:p>
          <a:p>
            <a:pPr>
              <a:buSzPct val="100000"/>
              <a:defRPr>
                <a:latin typeface="Lato Regular"/>
                <a:ea typeface="Lato Regular"/>
                <a:cs typeface="Lato Regular"/>
                <a:sym typeface="Lato Regular"/>
              </a:defRPr>
            </a:pPr>
            <a:r>
              <a:rPr lang="en-US" sz="2000" dirty="0">
                <a:latin typeface="Roboto Slab Light"/>
                <a:ea typeface="Lato Semibold" charset="0"/>
                <a:cs typeface="Calibri" panose="020F0502020204030204" pitchFamily="34" charset="0"/>
              </a:rPr>
              <a:t>Physical exercise/exertion, such as walking, tidying</a:t>
            </a:r>
          </a:p>
          <a:p>
            <a:pPr>
              <a:buSzPct val="100000"/>
              <a:defRPr>
                <a:latin typeface="Lato Regular"/>
                <a:ea typeface="Lato Regular"/>
                <a:cs typeface="Lato Regular"/>
                <a:sym typeface="Lato Regular"/>
              </a:defRPr>
            </a:pPr>
            <a:r>
              <a:rPr lang="en-US" sz="2000" dirty="0">
                <a:latin typeface="Roboto Slab Light"/>
                <a:ea typeface="Lato Semibold" charset="0"/>
                <a:cs typeface="Calibri" panose="020F0502020204030204" pitchFamily="34" charset="0"/>
              </a:rPr>
              <a:t>Shout, scream or sing loudly to music</a:t>
            </a:r>
          </a:p>
          <a:p>
            <a:pPr>
              <a:buSzPct val="100000"/>
              <a:defRPr>
                <a:latin typeface="Lato Regular"/>
                <a:ea typeface="Lato Regular"/>
                <a:cs typeface="Lato Regular"/>
                <a:sym typeface="Lato Regular"/>
              </a:defRPr>
            </a:pPr>
            <a:r>
              <a:rPr lang="en-US" sz="2000" dirty="0">
                <a:latin typeface="Roboto Slab Light"/>
                <a:ea typeface="Lato Semibold" charset="0"/>
                <a:cs typeface="Calibri" panose="020F0502020204030204" pitchFamily="34" charset="0"/>
              </a:rPr>
              <a:t>Draw on body with red pens/paint (instead of seeing blood) </a:t>
            </a:r>
          </a:p>
          <a:p>
            <a:pPr>
              <a:buSzPct val="100000"/>
              <a:defRPr>
                <a:latin typeface="Lato Regular"/>
                <a:ea typeface="Lato Regular"/>
                <a:cs typeface="Lato Regular"/>
                <a:sym typeface="Lato Regular"/>
              </a:defRPr>
            </a:pPr>
            <a:r>
              <a:rPr lang="en-US" sz="2000" dirty="0">
                <a:latin typeface="Roboto Slab Light"/>
                <a:ea typeface="Lato Semibold" charset="0"/>
                <a:cs typeface="Calibri" panose="020F0502020204030204" pitchFamily="34" charset="0"/>
              </a:rPr>
              <a:t>Squeeze ice for a short time (instead of burning)</a:t>
            </a:r>
          </a:p>
          <a:p>
            <a:pPr>
              <a:buSzPct val="100000"/>
              <a:defRPr>
                <a:latin typeface="Lato Regular"/>
                <a:ea typeface="Lato Regular"/>
                <a:cs typeface="Lato Regular"/>
                <a:sym typeface="Lato Regular"/>
              </a:defRPr>
            </a:pPr>
            <a:r>
              <a:rPr lang="en-US" sz="2000" dirty="0">
                <a:latin typeface="Roboto Slab Light"/>
                <a:ea typeface="Lato Semibold" charset="0"/>
                <a:cs typeface="Calibri" panose="020F0502020204030204" pitchFamily="34" charset="0"/>
              </a:rPr>
              <a:t>Carry safe things to squeeze e.g. tennis ball, stones</a:t>
            </a:r>
          </a:p>
          <a:p>
            <a:pPr>
              <a:buSzPct val="100000"/>
              <a:defRPr>
                <a:latin typeface="Lato Regular"/>
                <a:ea typeface="Lato Regular"/>
                <a:cs typeface="Lato Regular"/>
                <a:sym typeface="Lato Regular"/>
              </a:defRPr>
            </a:pPr>
            <a:r>
              <a:rPr lang="en-US" sz="2000" dirty="0">
                <a:latin typeface="Roboto Slab Light"/>
                <a:ea typeface="Lato Semibold" charset="0"/>
                <a:cs typeface="Calibri" panose="020F0502020204030204" pitchFamily="34" charset="0"/>
              </a:rPr>
              <a:t>Use creativity – try to distract from self-harm or increase good feelings, with yoga, hobbies, talking </a:t>
            </a:r>
            <a:br>
              <a:rPr lang="en-US" sz="2000" dirty="0">
                <a:latin typeface="Roboto Slab Light"/>
                <a:ea typeface="Lato Semibold" charset="0"/>
                <a:cs typeface="Calibri" panose="020F0502020204030204" pitchFamily="34" charset="0"/>
              </a:rPr>
            </a:br>
            <a:r>
              <a:rPr lang="en-US" sz="2000" dirty="0">
                <a:latin typeface="Roboto Slab Light"/>
                <a:ea typeface="Lato Semibold" charset="0"/>
                <a:cs typeface="Calibri" panose="020F0502020204030204" pitchFamily="34" charset="0"/>
              </a:rPr>
              <a:t>to friends, phone support lines</a:t>
            </a:r>
          </a:p>
        </p:txBody>
      </p:sp>
    </p:spTree>
    <p:extLst>
      <p:ext uri="{BB962C8B-B14F-4D97-AF65-F5344CB8AC3E}">
        <p14:creationId xmlns:p14="http://schemas.microsoft.com/office/powerpoint/2010/main" val="15057116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pSp>
        <p:nvGrpSpPr>
          <p:cNvPr id="164" name="Shape 164"/>
          <p:cNvGrpSpPr/>
          <p:nvPr/>
        </p:nvGrpSpPr>
        <p:grpSpPr>
          <a:xfrm>
            <a:off x="654013" y="134649"/>
            <a:ext cx="6733751" cy="5758759"/>
            <a:chOff x="-1" y="-572405"/>
            <a:chExt cx="8075241" cy="6906012"/>
          </a:xfrm>
        </p:grpSpPr>
        <p:cxnSp>
          <p:nvCxnSpPr>
            <p:cNvPr id="165" name="Shape 165"/>
            <p:cNvCxnSpPr/>
            <p:nvPr/>
          </p:nvCxnSpPr>
          <p:spPr>
            <a:xfrm>
              <a:off x="0" y="3094"/>
              <a:ext cx="8075240" cy="0"/>
            </a:xfrm>
            <a:prstGeom prst="straightConnector1">
              <a:avLst/>
            </a:prstGeom>
            <a:gradFill>
              <a:gsLst>
                <a:gs pos="0">
                  <a:srgbClr val="FFB3CB"/>
                </a:gs>
                <a:gs pos="30000">
                  <a:srgbClr val="FFABC8"/>
                </a:gs>
                <a:gs pos="75000">
                  <a:srgbClr val="FF7EAA"/>
                </a:gs>
                <a:gs pos="100000">
                  <a:srgbClr val="FF4B90"/>
                </a:gs>
              </a:gsLst>
              <a:path path="circle">
                <a:fillToRect t="100000" r="100000"/>
              </a:path>
              <a:tileRect l="-100000" b="-100000"/>
            </a:gradFill>
            <a:ln w="12700" cap="flat" cmpd="sng">
              <a:solidFill>
                <a:srgbClr val="EA1279"/>
              </a:solidFill>
              <a:prstDash val="solid"/>
              <a:round/>
              <a:headEnd type="none" w="med" len="med"/>
              <a:tailEnd type="none" w="med" len="med"/>
            </a:ln>
            <a:effectLst>
              <a:outerShdw blurRad="50799" dist="25000" dir="5400000" rotWithShape="0">
                <a:srgbClr val="000000">
                  <a:alpha val="40000"/>
                </a:srgbClr>
              </a:outerShdw>
            </a:effectLst>
          </p:spPr>
        </p:cxnSp>
        <p:sp>
          <p:nvSpPr>
            <p:cNvPr id="166" name="Shape 166"/>
            <p:cNvSpPr/>
            <p:nvPr/>
          </p:nvSpPr>
          <p:spPr>
            <a:xfrm>
              <a:off x="0" y="3094"/>
              <a:ext cx="8075240" cy="575500"/>
            </a:xfrm>
            <a:prstGeom prst="rect">
              <a:avLst/>
            </a:prstGeom>
            <a:noFill/>
            <a:ln>
              <a:noFill/>
            </a:ln>
          </p:spPr>
          <p:txBody>
            <a:bodyPr lIns="76237" tIns="76237" rIns="76237" bIns="76237" anchor="ctr" anchorCtr="0">
              <a:noAutofit/>
            </a:bodyPr>
            <a:lstStyle/>
            <a:p>
              <a:endParaRPr sz="3002"/>
            </a:p>
          </p:txBody>
        </p:sp>
        <p:sp>
          <p:nvSpPr>
            <p:cNvPr id="167" name="Shape 167"/>
            <p:cNvSpPr txBox="1"/>
            <p:nvPr/>
          </p:nvSpPr>
          <p:spPr>
            <a:xfrm>
              <a:off x="-1" y="-572405"/>
              <a:ext cx="8075240" cy="575500"/>
            </a:xfrm>
            <a:prstGeom prst="rect">
              <a:avLst/>
            </a:prstGeom>
            <a:noFill/>
            <a:ln>
              <a:noFill/>
            </a:ln>
          </p:spPr>
          <p:txBody>
            <a:bodyPr lIns="82596" tIns="82596" rIns="82596" bIns="82596" anchor="t" anchorCtr="0">
              <a:noAutofit/>
            </a:bodyPr>
            <a:lstStyle/>
            <a:p>
              <a:pPr>
                <a:lnSpc>
                  <a:spcPct val="90000"/>
                </a:lnSpc>
                <a:buSzPct val="25000"/>
              </a:pPr>
              <a:r>
                <a:rPr lang="en-GB" sz="2168" b="1" dirty="0">
                  <a:solidFill>
                    <a:schemeClr val="accent2"/>
                  </a:solidFill>
                  <a:latin typeface="BROWN-LIGHT"/>
                  <a:ea typeface="Nunito"/>
                  <a:cs typeface="Nunito"/>
                  <a:sym typeface="Nunito"/>
                </a:rPr>
                <a:t>130 ideas </a:t>
              </a:r>
              <a:r>
                <a:rPr lang="en-GB" sz="2168" b="1" dirty="0" err="1">
                  <a:solidFill>
                    <a:schemeClr val="accent2"/>
                  </a:solidFill>
                  <a:latin typeface="BROWN-LIGHT"/>
                  <a:ea typeface="Nunito"/>
                  <a:cs typeface="Nunito"/>
                  <a:sym typeface="Nunito"/>
                </a:rPr>
                <a:t>powerpoint</a:t>
              </a:r>
              <a:endParaRPr lang="en-GB" sz="2168" b="1" dirty="0">
                <a:solidFill>
                  <a:schemeClr val="accent2"/>
                </a:solidFill>
                <a:latin typeface="BROWN-LIGHT"/>
                <a:ea typeface="Nunito"/>
                <a:cs typeface="Nunito"/>
                <a:sym typeface="Nunito"/>
              </a:endParaRPr>
            </a:p>
          </p:txBody>
        </p:sp>
        <p:cxnSp>
          <p:nvCxnSpPr>
            <p:cNvPr id="168" name="Shape 168"/>
            <p:cNvCxnSpPr/>
            <p:nvPr/>
          </p:nvCxnSpPr>
          <p:spPr>
            <a:xfrm>
              <a:off x="0" y="578595"/>
              <a:ext cx="8075240" cy="0"/>
            </a:xfrm>
            <a:prstGeom prst="straightConnector1">
              <a:avLst/>
            </a:prstGeom>
            <a:gradFill>
              <a:gsLst>
                <a:gs pos="0">
                  <a:srgbClr val="FFB3FF"/>
                </a:gs>
                <a:gs pos="30000">
                  <a:srgbClr val="FFAAFF"/>
                </a:gs>
                <a:gs pos="75000">
                  <a:srgbClr val="FF7EFF"/>
                </a:gs>
                <a:gs pos="100000">
                  <a:srgbClr val="FF4BFF"/>
                </a:gs>
              </a:gsLst>
              <a:path path="circle">
                <a:fillToRect t="100000" r="100000"/>
              </a:path>
              <a:tileRect l="-100000" b="-100000"/>
            </a:gradFill>
            <a:ln w="12700" cap="flat" cmpd="sng">
              <a:solidFill>
                <a:srgbClr val="EB12E1"/>
              </a:solidFill>
              <a:prstDash val="solid"/>
              <a:round/>
              <a:headEnd type="none" w="med" len="med"/>
              <a:tailEnd type="none" w="med" len="med"/>
            </a:ln>
            <a:effectLst>
              <a:outerShdw blurRad="50799" dist="25000" dir="5400000" rotWithShape="0">
                <a:srgbClr val="000000">
                  <a:alpha val="40000"/>
                </a:srgbClr>
              </a:outerShdw>
            </a:effectLst>
          </p:spPr>
        </p:cxnSp>
        <p:sp>
          <p:nvSpPr>
            <p:cNvPr id="169" name="Shape 169"/>
            <p:cNvSpPr/>
            <p:nvPr/>
          </p:nvSpPr>
          <p:spPr>
            <a:xfrm>
              <a:off x="0" y="578595"/>
              <a:ext cx="8075240" cy="575500"/>
            </a:xfrm>
            <a:prstGeom prst="rect">
              <a:avLst/>
            </a:prstGeom>
            <a:noFill/>
            <a:ln>
              <a:noFill/>
            </a:ln>
          </p:spPr>
          <p:txBody>
            <a:bodyPr lIns="76237" tIns="76237" rIns="76237" bIns="76237" anchor="ctr" anchorCtr="0">
              <a:noAutofit/>
            </a:bodyPr>
            <a:lstStyle/>
            <a:p>
              <a:endParaRPr sz="3002"/>
            </a:p>
          </p:txBody>
        </p:sp>
        <p:sp>
          <p:nvSpPr>
            <p:cNvPr id="170" name="Shape 170"/>
            <p:cNvSpPr txBox="1"/>
            <p:nvPr/>
          </p:nvSpPr>
          <p:spPr>
            <a:xfrm>
              <a:off x="0" y="578595"/>
              <a:ext cx="8075240" cy="575500"/>
            </a:xfrm>
            <a:prstGeom prst="rect">
              <a:avLst/>
            </a:prstGeom>
            <a:noFill/>
            <a:ln>
              <a:noFill/>
            </a:ln>
          </p:spPr>
          <p:txBody>
            <a:bodyPr lIns="82596" tIns="82596" rIns="82596" bIns="82596" anchor="t" anchorCtr="0">
              <a:noAutofit/>
            </a:bodyPr>
            <a:lstStyle/>
            <a:p>
              <a:pPr>
                <a:lnSpc>
                  <a:spcPct val="90000"/>
                </a:lnSpc>
                <a:buSzPct val="25000"/>
              </a:pPr>
              <a:r>
                <a:rPr lang="en-GB" sz="2168" b="1" dirty="0">
                  <a:solidFill>
                    <a:schemeClr val="bg1"/>
                  </a:solidFill>
                  <a:latin typeface="Roboto Slab Light"/>
                  <a:ea typeface="Nunito"/>
                  <a:cs typeface="Nunito"/>
                  <a:sym typeface="Nunito"/>
                </a:rPr>
                <a:t>Ideas for when you need to vent your feelings</a:t>
              </a:r>
            </a:p>
          </p:txBody>
        </p:sp>
        <p:cxnSp>
          <p:nvCxnSpPr>
            <p:cNvPr id="171" name="Shape 171"/>
            <p:cNvCxnSpPr/>
            <p:nvPr/>
          </p:nvCxnSpPr>
          <p:spPr>
            <a:xfrm>
              <a:off x="0" y="1154095"/>
              <a:ext cx="8075240" cy="0"/>
            </a:xfrm>
            <a:prstGeom prst="straightConnector1">
              <a:avLst/>
            </a:prstGeom>
            <a:gradFill>
              <a:gsLst>
                <a:gs pos="0">
                  <a:srgbClr val="D4B2FF"/>
                </a:gs>
                <a:gs pos="30000">
                  <a:srgbClr val="D0A9FF"/>
                </a:gs>
                <a:gs pos="75000">
                  <a:srgbClr val="BA7DFF"/>
                </a:gs>
                <a:gs pos="100000">
                  <a:srgbClr val="A64AFF"/>
                </a:gs>
              </a:gsLst>
              <a:path path="circle">
                <a:fillToRect t="100000" r="100000"/>
              </a:path>
              <a:tileRect l="-100000" b="-100000"/>
            </a:gradFill>
            <a:ln w="12700" cap="flat" cmpd="sng">
              <a:solidFill>
                <a:srgbClr val="8C10EE"/>
              </a:solidFill>
              <a:prstDash val="solid"/>
              <a:round/>
              <a:headEnd type="none" w="med" len="med"/>
              <a:tailEnd type="none" w="med" len="med"/>
            </a:ln>
            <a:effectLst>
              <a:outerShdw blurRad="50799" dist="25000" dir="5400000" rotWithShape="0">
                <a:srgbClr val="000000">
                  <a:alpha val="40000"/>
                </a:srgbClr>
              </a:outerShdw>
            </a:effectLst>
          </p:spPr>
        </p:cxnSp>
        <p:sp>
          <p:nvSpPr>
            <p:cNvPr id="172" name="Shape 172"/>
            <p:cNvSpPr/>
            <p:nvPr/>
          </p:nvSpPr>
          <p:spPr>
            <a:xfrm>
              <a:off x="0" y="1154095"/>
              <a:ext cx="8075240" cy="575500"/>
            </a:xfrm>
            <a:prstGeom prst="rect">
              <a:avLst/>
            </a:prstGeom>
            <a:noFill/>
            <a:ln>
              <a:noFill/>
            </a:ln>
          </p:spPr>
          <p:txBody>
            <a:bodyPr lIns="76237" tIns="76237" rIns="76237" bIns="76237" anchor="ctr" anchorCtr="0">
              <a:noAutofit/>
            </a:bodyPr>
            <a:lstStyle/>
            <a:p>
              <a:endParaRPr sz="3002"/>
            </a:p>
          </p:txBody>
        </p:sp>
        <p:sp>
          <p:nvSpPr>
            <p:cNvPr id="173" name="Shape 173"/>
            <p:cNvSpPr txBox="1"/>
            <p:nvPr/>
          </p:nvSpPr>
          <p:spPr>
            <a:xfrm>
              <a:off x="0" y="1154095"/>
              <a:ext cx="8075240" cy="575500"/>
            </a:xfrm>
            <a:prstGeom prst="rect">
              <a:avLst/>
            </a:prstGeom>
            <a:noFill/>
            <a:ln>
              <a:noFill/>
            </a:ln>
          </p:spPr>
          <p:txBody>
            <a:bodyPr lIns="82596" tIns="82596" rIns="82596" bIns="82596" anchor="t" anchorCtr="0">
              <a:noAutofit/>
            </a:bodyPr>
            <a:lstStyle/>
            <a:p>
              <a:pPr>
                <a:lnSpc>
                  <a:spcPct val="90000"/>
                </a:lnSpc>
                <a:buSzPct val="25000"/>
              </a:pPr>
              <a:r>
                <a:rPr lang="en-GB" sz="2168" b="1" dirty="0">
                  <a:solidFill>
                    <a:schemeClr val="bg1"/>
                  </a:solidFill>
                  <a:latin typeface="Roboto Slab Light"/>
                  <a:ea typeface="Nunito"/>
                  <a:cs typeface="Nunito"/>
                  <a:sym typeface="Nunito"/>
                </a:rPr>
                <a:t>Ideas for when you feel alone or down</a:t>
              </a:r>
            </a:p>
          </p:txBody>
        </p:sp>
        <p:cxnSp>
          <p:nvCxnSpPr>
            <p:cNvPr id="174" name="Shape 174"/>
            <p:cNvCxnSpPr/>
            <p:nvPr/>
          </p:nvCxnSpPr>
          <p:spPr>
            <a:xfrm>
              <a:off x="0" y="1729598"/>
              <a:ext cx="8075240" cy="0"/>
            </a:xfrm>
            <a:prstGeom prst="straightConnector1">
              <a:avLst/>
            </a:prstGeom>
            <a:gradFill>
              <a:gsLst>
                <a:gs pos="0">
                  <a:srgbClr val="B1B1FF"/>
                </a:gs>
                <a:gs pos="30000">
                  <a:srgbClr val="ACA9FF"/>
                </a:gs>
                <a:gs pos="75000">
                  <a:srgbClr val="7C7CFF"/>
                </a:gs>
                <a:gs pos="100000">
                  <a:srgbClr val="4B48FF"/>
                </a:gs>
              </a:gsLst>
              <a:path path="circle">
                <a:fillToRect t="100000" r="100000"/>
              </a:path>
              <a:tileRect l="-100000" b="-100000"/>
            </a:gradFill>
            <a:ln w="12700" cap="flat" cmpd="sng">
              <a:solidFill>
                <a:srgbClr val="210EF0"/>
              </a:solidFill>
              <a:prstDash val="solid"/>
              <a:round/>
              <a:headEnd type="none" w="med" len="med"/>
              <a:tailEnd type="none" w="med" len="med"/>
            </a:ln>
            <a:effectLst>
              <a:outerShdw blurRad="50799" dist="25000" dir="5400000" rotWithShape="0">
                <a:srgbClr val="000000">
                  <a:alpha val="40000"/>
                </a:srgbClr>
              </a:outerShdw>
            </a:effectLst>
          </p:spPr>
        </p:cxnSp>
        <p:sp>
          <p:nvSpPr>
            <p:cNvPr id="175" name="Shape 175"/>
            <p:cNvSpPr/>
            <p:nvPr/>
          </p:nvSpPr>
          <p:spPr>
            <a:xfrm>
              <a:off x="0" y="1729598"/>
              <a:ext cx="8075240" cy="575500"/>
            </a:xfrm>
            <a:prstGeom prst="rect">
              <a:avLst/>
            </a:prstGeom>
            <a:noFill/>
            <a:ln>
              <a:noFill/>
            </a:ln>
          </p:spPr>
          <p:txBody>
            <a:bodyPr lIns="76237" tIns="76237" rIns="76237" bIns="76237" anchor="ctr" anchorCtr="0">
              <a:noAutofit/>
            </a:bodyPr>
            <a:lstStyle/>
            <a:p>
              <a:endParaRPr sz="3002"/>
            </a:p>
          </p:txBody>
        </p:sp>
        <p:sp>
          <p:nvSpPr>
            <p:cNvPr id="176" name="Shape 176"/>
            <p:cNvSpPr txBox="1"/>
            <p:nvPr/>
          </p:nvSpPr>
          <p:spPr>
            <a:xfrm>
              <a:off x="0" y="1729598"/>
              <a:ext cx="8075240" cy="575500"/>
            </a:xfrm>
            <a:prstGeom prst="rect">
              <a:avLst/>
            </a:prstGeom>
            <a:noFill/>
            <a:ln>
              <a:noFill/>
            </a:ln>
          </p:spPr>
          <p:txBody>
            <a:bodyPr lIns="82596" tIns="82596" rIns="82596" bIns="82596" anchor="t" anchorCtr="0">
              <a:noAutofit/>
            </a:bodyPr>
            <a:lstStyle/>
            <a:p>
              <a:pPr>
                <a:lnSpc>
                  <a:spcPct val="90000"/>
                </a:lnSpc>
                <a:buSzPct val="25000"/>
              </a:pPr>
              <a:r>
                <a:rPr lang="en-GB" sz="2168" b="1" dirty="0">
                  <a:solidFill>
                    <a:schemeClr val="bg1"/>
                  </a:solidFill>
                  <a:latin typeface="Roboto Slab Light"/>
                  <a:ea typeface="Nunito"/>
                  <a:cs typeface="Nunito"/>
                  <a:sym typeface="Nunito"/>
                </a:rPr>
                <a:t>Ideas for when you need a distraction</a:t>
              </a:r>
            </a:p>
          </p:txBody>
        </p:sp>
        <p:cxnSp>
          <p:nvCxnSpPr>
            <p:cNvPr id="177" name="Shape 177"/>
            <p:cNvCxnSpPr/>
            <p:nvPr/>
          </p:nvCxnSpPr>
          <p:spPr>
            <a:xfrm>
              <a:off x="0" y="2305099"/>
              <a:ext cx="8075240" cy="0"/>
            </a:xfrm>
            <a:prstGeom prst="straightConnector1">
              <a:avLst/>
            </a:prstGeom>
            <a:gradFill>
              <a:gsLst>
                <a:gs pos="0">
                  <a:srgbClr val="B1C3FF"/>
                </a:gs>
                <a:gs pos="30000">
                  <a:srgbClr val="A8BDFF"/>
                </a:gs>
                <a:gs pos="75000">
                  <a:srgbClr val="7B9CFF"/>
                </a:gs>
                <a:gs pos="100000">
                  <a:srgbClr val="487BFF"/>
                </a:gs>
              </a:gsLst>
              <a:path path="circle">
                <a:fillToRect t="100000" r="100000"/>
              </a:path>
              <a:tileRect l="-100000" b="-100000"/>
            </a:gradFill>
            <a:ln w="12700" cap="flat" cmpd="sng">
              <a:solidFill>
                <a:srgbClr val="0D69F2"/>
              </a:solidFill>
              <a:prstDash val="solid"/>
              <a:round/>
              <a:headEnd type="none" w="med" len="med"/>
              <a:tailEnd type="none" w="med" len="med"/>
            </a:ln>
            <a:effectLst>
              <a:outerShdw blurRad="50799" dist="25000" dir="5400000" rotWithShape="0">
                <a:srgbClr val="000000">
                  <a:alpha val="40000"/>
                </a:srgbClr>
              </a:outerShdw>
            </a:effectLst>
          </p:spPr>
        </p:cxnSp>
        <p:sp>
          <p:nvSpPr>
            <p:cNvPr id="178" name="Shape 178"/>
            <p:cNvSpPr/>
            <p:nvPr/>
          </p:nvSpPr>
          <p:spPr>
            <a:xfrm>
              <a:off x="0" y="2305099"/>
              <a:ext cx="8075240" cy="575500"/>
            </a:xfrm>
            <a:prstGeom prst="rect">
              <a:avLst/>
            </a:prstGeom>
            <a:noFill/>
            <a:ln>
              <a:noFill/>
            </a:ln>
          </p:spPr>
          <p:txBody>
            <a:bodyPr lIns="76237" tIns="76237" rIns="76237" bIns="76237" anchor="ctr" anchorCtr="0">
              <a:noAutofit/>
            </a:bodyPr>
            <a:lstStyle/>
            <a:p>
              <a:endParaRPr sz="3002"/>
            </a:p>
          </p:txBody>
        </p:sp>
        <p:sp>
          <p:nvSpPr>
            <p:cNvPr id="179" name="Shape 179"/>
            <p:cNvSpPr txBox="1"/>
            <p:nvPr/>
          </p:nvSpPr>
          <p:spPr>
            <a:xfrm>
              <a:off x="0" y="2305099"/>
              <a:ext cx="8075240" cy="575500"/>
            </a:xfrm>
            <a:prstGeom prst="rect">
              <a:avLst/>
            </a:prstGeom>
            <a:noFill/>
            <a:ln>
              <a:noFill/>
            </a:ln>
          </p:spPr>
          <p:txBody>
            <a:bodyPr lIns="82596" tIns="82596" rIns="82596" bIns="82596" anchor="t" anchorCtr="0">
              <a:noAutofit/>
            </a:bodyPr>
            <a:lstStyle/>
            <a:p>
              <a:pPr>
                <a:lnSpc>
                  <a:spcPct val="90000"/>
                </a:lnSpc>
                <a:buSzPct val="25000"/>
              </a:pPr>
              <a:r>
                <a:rPr lang="en-GB" sz="2168" b="1" dirty="0">
                  <a:solidFill>
                    <a:schemeClr val="bg1"/>
                  </a:solidFill>
                  <a:latin typeface="Roboto Slab Light"/>
                  <a:ea typeface="Nunito"/>
                  <a:cs typeface="Nunito"/>
                  <a:sym typeface="Nunito"/>
                </a:rPr>
                <a:t>Delaying tactics to give you a short time to think</a:t>
              </a:r>
            </a:p>
          </p:txBody>
        </p:sp>
        <p:cxnSp>
          <p:nvCxnSpPr>
            <p:cNvPr id="180" name="Shape 180"/>
            <p:cNvCxnSpPr/>
            <p:nvPr/>
          </p:nvCxnSpPr>
          <p:spPr>
            <a:xfrm>
              <a:off x="0" y="2880600"/>
              <a:ext cx="8075240" cy="0"/>
            </a:xfrm>
            <a:prstGeom prst="straightConnector1">
              <a:avLst/>
            </a:prstGeom>
            <a:gradFill>
              <a:gsLst>
                <a:gs pos="0">
                  <a:srgbClr val="B0FFFF"/>
                </a:gs>
                <a:gs pos="30000">
                  <a:srgbClr val="A8FFFF"/>
                </a:gs>
                <a:gs pos="75000">
                  <a:srgbClr val="7AFFFF"/>
                </a:gs>
                <a:gs pos="100000">
                  <a:srgbClr val="46FFFF"/>
                </a:gs>
              </a:gsLst>
              <a:path path="circle">
                <a:fillToRect t="100000" r="100000"/>
              </a:path>
              <a:tileRect l="-100000" b="-100000"/>
            </a:gradFill>
            <a:ln w="12700" cap="flat" cmpd="sng">
              <a:solidFill>
                <a:srgbClr val="0CD9F5"/>
              </a:solidFill>
              <a:prstDash val="solid"/>
              <a:round/>
              <a:headEnd type="none" w="med" len="med"/>
              <a:tailEnd type="none" w="med" len="med"/>
            </a:ln>
            <a:effectLst>
              <a:outerShdw blurRad="50799" dist="25000" dir="5400000" rotWithShape="0">
                <a:srgbClr val="000000">
                  <a:alpha val="40000"/>
                </a:srgbClr>
              </a:outerShdw>
            </a:effectLst>
          </p:spPr>
        </p:cxnSp>
        <p:sp>
          <p:nvSpPr>
            <p:cNvPr id="181" name="Shape 181"/>
            <p:cNvSpPr/>
            <p:nvPr/>
          </p:nvSpPr>
          <p:spPr>
            <a:xfrm>
              <a:off x="0" y="2880600"/>
              <a:ext cx="8075240" cy="575500"/>
            </a:xfrm>
            <a:prstGeom prst="rect">
              <a:avLst/>
            </a:prstGeom>
            <a:noFill/>
            <a:ln>
              <a:noFill/>
            </a:ln>
          </p:spPr>
          <p:txBody>
            <a:bodyPr lIns="76237" tIns="76237" rIns="76237" bIns="76237" anchor="ctr" anchorCtr="0">
              <a:noAutofit/>
            </a:bodyPr>
            <a:lstStyle/>
            <a:p>
              <a:endParaRPr sz="3002"/>
            </a:p>
          </p:txBody>
        </p:sp>
        <p:sp>
          <p:nvSpPr>
            <p:cNvPr id="182" name="Shape 182"/>
            <p:cNvSpPr txBox="1"/>
            <p:nvPr/>
          </p:nvSpPr>
          <p:spPr>
            <a:xfrm>
              <a:off x="0" y="2880600"/>
              <a:ext cx="8075240" cy="575500"/>
            </a:xfrm>
            <a:prstGeom prst="rect">
              <a:avLst/>
            </a:prstGeom>
            <a:noFill/>
            <a:ln>
              <a:noFill/>
            </a:ln>
          </p:spPr>
          <p:txBody>
            <a:bodyPr lIns="82596" tIns="82596" rIns="82596" bIns="82596" anchor="t" anchorCtr="0">
              <a:noAutofit/>
            </a:bodyPr>
            <a:lstStyle/>
            <a:p>
              <a:pPr>
                <a:lnSpc>
                  <a:spcPct val="90000"/>
                </a:lnSpc>
                <a:buSzPct val="25000"/>
              </a:pPr>
              <a:r>
                <a:rPr lang="en-GB" sz="2168" b="1" dirty="0">
                  <a:solidFill>
                    <a:schemeClr val="bg1"/>
                  </a:solidFill>
                  <a:latin typeface="Roboto Slab Light"/>
                  <a:ea typeface="Nunito"/>
                  <a:cs typeface="Nunito"/>
                  <a:sym typeface="Nunito"/>
                </a:rPr>
                <a:t>Ideas to help you feel more in control</a:t>
              </a:r>
            </a:p>
          </p:txBody>
        </p:sp>
        <p:cxnSp>
          <p:nvCxnSpPr>
            <p:cNvPr id="183" name="Shape 183"/>
            <p:cNvCxnSpPr/>
            <p:nvPr/>
          </p:nvCxnSpPr>
          <p:spPr>
            <a:xfrm>
              <a:off x="0" y="3456101"/>
              <a:ext cx="8075240" cy="0"/>
            </a:xfrm>
            <a:prstGeom prst="straightConnector1">
              <a:avLst/>
            </a:prstGeom>
            <a:gradFill>
              <a:gsLst>
                <a:gs pos="0">
                  <a:srgbClr val="B0FFDC"/>
                </a:gs>
                <a:gs pos="30000">
                  <a:srgbClr val="A7FFDB"/>
                </a:gs>
                <a:gs pos="75000">
                  <a:srgbClr val="77FFCB"/>
                </a:gs>
                <a:gs pos="100000">
                  <a:srgbClr val="45FFBD"/>
                </a:gs>
              </a:gsLst>
              <a:path path="circle">
                <a:fillToRect t="100000" r="100000"/>
              </a:path>
              <a:tileRect l="-100000" b="-100000"/>
            </a:gradFill>
            <a:ln w="12700" cap="flat" cmpd="sng">
              <a:solidFill>
                <a:srgbClr val="0BF7A1"/>
              </a:solidFill>
              <a:prstDash val="solid"/>
              <a:round/>
              <a:headEnd type="none" w="med" len="med"/>
              <a:tailEnd type="none" w="med" len="med"/>
            </a:ln>
            <a:effectLst>
              <a:outerShdw blurRad="50799" dist="25000" dir="5400000" rotWithShape="0">
                <a:srgbClr val="000000">
                  <a:alpha val="40000"/>
                </a:srgbClr>
              </a:outerShdw>
            </a:effectLst>
          </p:spPr>
        </p:cxnSp>
        <p:sp>
          <p:nvSpPr>
            <p:cNvPr id="184" name="Shape 184"/>
            <p:cNvSpPr/>
            <p:nvPr/>
          </p:nvSpPr>
          <p:spPr>
            <a:xfrm>
              <a:off x="0" y="3456101"/>
              <a:ext cx="8075240" cy="575500"/>
            </a:xfrm>
            <a:prstGeom prst="rect">
              <a:avLst/>
            </a:prstGeom>
            <a:noFill/>
            <a:ln>
              <a:noFill/>
            </a:ln>
          </p:spPr>
          <p:txBody>
            <a:bodyPr lIns="76237" tIns="76237" rIns="76237" bIns="76237" anchor="ctr" anchorCtr="0">
              <a:noAutofit/>
            </a:bodyPr>
            <a:lstStyle/>
            <a:p>
              <a:endParaRPr sz="3002"/>
            </a:p>
          </p:txBody>
        </p:sp>
        <p:sp>
          <p:nvSpPr>
            <p:cNvPr id="185" name="Shape 185"/>
            <p:cNvSpPr txBox="1"/>
            <p:nvPr/>
          </p:nvSpPr>
          <p:spPr>
            <a:xfrm>
              <a:off x="-1" y="3484001"/>
              <a:ext cx="8075240" cy="575500"/>
            </a:xfrm>
            <a:prstGeom prst="rect">
              <a:avLst/>
            </a:prstGeom>
            <a:noFill/>
            <a:ln>
              <a:noFill/>
            </a:ln>
          </p:spPr>
          <p:txBody>
            <a:bodyPr lIns="82596" tIns="82596" rIns="82596" bIns="82596" anchor="t" anchorCtr="0">
              <a:noAutofit/>
            </a:bodyPr>
            <a:lstStyle/>
            <a:p>
              <a:pPr>
                <a:lnSpc>
                  <a:spcPct val="90000"/>
                </a:lnSpc>
                <a:buSzPct val="25000"/>
              </a:pPr>
              <a:r>
                <a:rPr lang="en-GB" sz="2168" b="1" dirty="0">
                  <a:solidFill>
                    <a:schemeClr val="bg1"/>
                  </a:solidFill>
                  <a:latin typeface="Roboto Slab Light"/>
                  <a:ea typeface="Nunito"/>
                  <a:cs typeface="Nunito"/>
                  <a:sym typeface="Nunito"/>
                </a:rPr>
                <a:t>Ideas that remind you that you have a future</a:t>
              </a:r>
            </a:p>
          </p:txBody>
        </p:sp>
        <p:cxnSp>
          <p:nvCxnSpPr>
            <p:cNvPr id="186" name="Shape 186"/>
            <p:cNvCxnSpPr/>
            <p:nvPr/>
          </p:nvCxnSpPr>
          <p:spPr>
            <a:xfrm>
              <a:off x="0" y="4031603"/>
              <a:ext cx="8075240" cy="0"/>
            </a:xfrm>
            <a:prstGeom prst="straightConnector1">
              <a:avLst/>
            </a:prstGeom>
            <a:gradFill>
              <a:gsLst>
                <a:gs pos="0">
                  <a:srgbClr val="AFFFB2"/>
                </a:gs>
                <a:gs pos="30000">
                  <a:srgbClr val="A6FFAB"/>
                </a:gs>
                <a:gs pos="75000">
                  <a:srgbClr val="76FF7E"/>
                </a:gs>
                <a:gs pos="100000">
                  <a:srgbClr val="44FF4B"/>
                </a:gs>
              </a:gsLst>
              <a:path path="circle">
                <a:fillToRect t="100000" r="100000"/>
              </a:path>
              <a:tileRect l="-100000" b="-100000"/>
            </a:gradFill>
            <a:ln w="12700" cap="flat" cmpd="sng">
              <a:solidFill>
                <a:srgbClr val="0AF92F"/>
              </a:solidFill>
              <a:prstDash val="solid"/>
              <a:round/>
              <a:headEnd type="none" w="med" len="med"/>
              <a:tailEnd type="none" w="med" len="med"/>
            </a:ln>
            <a:effectLst>
              <a:outerShdw blurRad="50799" dist="25000" dir="5400000" rotWithShape="0">
                <a:srgbClr val="000000">
                  <a:alpha val="40000"/>
                </a:srgbClr>
              </a:outerShdw>
            </a:effectLst>
          </p:spPr>
        </p:cxnSp>
        <p:sp>
          <p:nvSpPr>
            <p:cNvPr id="187" name="Shape 187"/>
            <p:cNvSpPr/>
            <p:nvPr/>
          </p:nvSpPr>
          <p:spPr>
            <a:xfrm>
              <a:off x="0" y="4031603"/>
              <a:ext cx="8075240" cy="575500"/>
            </a:xfrm>
            <a:prstGeom prst="rect">
              <a:avLst/>
            </a:prstGeom>
            <a:noFill/>
            <a:ln>
              <a:noFill/>
            </a:ln>
          </p:spPr>
          <p:txBody>
            <a:bodyPr lIns="76237" tIns="76237" rIns="76237" bIns="76237" anchor="ctr" anchorCtr="0">
              <a:noAutofit/>
            </a:bodyPr>
            <a:lstStyle/>
            <a:p>
              <a:endParaRPr sz="3002"/>
            </a:p>
          </p:txBody>
        </p:sp>
        <p:sp>
          <p:nvSpPr>
            <p:cNvPr id="188" name="Shape 188"/>
            <p:cNvSpPr txBox="1"/>
            <p:nvPr/>
          </p:nvSpPr>
          <p:spPr>
            <a:xfrm>
              <a:off x="0" y="4031603"/>
              <a:ext cx="8075240" cy="575500"/>
            </a:xfrm>
            <a:prstGeom prst="rect">
              <a:avLst/>
            </a:prstGeom>
            <a:noFill/>
            <a:ln>
              <a:noFill/>
            </a:ln>
          </p:spPr>
          <p:txBody>
            <a:bodyPr lIns="82596" tIns="82596" rIns="82596" bIns="82596" anchor="t" anchorCtr="0">
              <a:noAutofit/>
            </a:bodyPr>
            <a:lstStyle/>
            <a:p>
              <a:pPr>
                <a:lnSpc>
                  <a:spcPct val="90000"/>
                </a:lnSpc>
                <a:buSzPct val="25000"/>
              </a:pPr>
              <a:r>
                <a:rPr lang="en-GB" sz="2168" b="1" dirty="0">
                  <a:solidFill>
                    <a:schemeClr val="bg1"/>
                  </a:solidFill>
                  <a:latin typeface="Roboto Slab Light"/>
                  <a:ea typeface="Nunito"/>
                  <a:cs typeface="Nunito"/>
                  <a:sym typeface="Nunito"/>
                </a:rPr>
                <a:t>Ideas for when you’re confused</a:t>
              </a:r>
            </a:p>
          </p:txBody>
        </p:sp>
        <p:cxnSp>
          <p:nvCxnSpPr>
            <p:cNvPr id="189" name="Shape 189"/>
            <p:cNvCxnSpPr/>
            <p:nvPr/>
          </p:nvCxnSpPr>
          <p:spPr>
            <a:xfrm>
              <a:off x="0" y="4607105"/>
              <a:ext cx="8075240" cy="0"/>
            </a:xfrm>
            <a:prstGeom prst="straightConnector1">
              <a:avLst/>
            </a:prstGeom>
            <a:gradFill>
              <a:gsLst>
                <a:gs pos="0">
                  <a:srgbClr val="BBFFAE"/>
                </a:gs>
                <a:gs pos="30000">
                  <a:srgbClr val="B6FFA6"/>
                </a:gs>
                <a:gs pos="75000">
                  <a:srgbClr val="8FFF76"/>
                </a:gs>
                <a:gs pos="100000">
                  <a:srgbClr val="67FF43"/>
                </a:gs>
              </a:gsLst>
              <a:path path="circle">
                <a:fillToRect t="100000" r="100000"/>
              </a:path>
              <a:tileRect l="-100000" b="-100000"/>
            </a:gradFill>
            <a:ln w="12700" cap="flat" cmpd="sng">
              <a:solidFill>
                <a:srgbClr val="58FB09"/>
              </a:solidFill>
              <a:prstDash val="solid"/>
              <a:round/>
              <a:headEnd type="none" w="med" len="med"/>
              <a:tailEnd type="none" w="med" len="med"/>
            </a:ln>
            <a:effectLst>
              <a:outerShdw blurRad="50799" dist="25000" dir="5400000" rotWithShape="0">
                <a:srgbClr val="000000">
                  <a:alpha val="40000"/>
                </a:srgbClr>
              </a:outerShdw>
            </a:effectLst>
          </p:spPr>
        </p:cxnSp>
        <p:sp>
          <p:nvSpPr>
            <p:cNvPr id="190" name="Shape 190"/>
            <p:cNvSpPr/>
            <p:nvPr/>
          </p:nvSpPr>
          <p:spPr>
            <a:xfrm>
              <a:off x="0" y="4607105"/>
              <a:ext cx="8075240" cy="575500"/>
            </a:xfrm>
            <a:prstGeom prst="rect">
              <a:avLst/>
            </a:prstGeom>
            <a:noFill/>
            <a:ln>
              <a:noFill/>
            </a:ln>
          </p:spPr>
          <p:txBody>
            <a:bodyPr lIns="76237" tIns="76237" rIns="76237" bIns="76237" anchor="ctr" anchorCtr="0">
              <a:noAutofit/>
            </a:bodyPr>
            <a:lstStyle/>
            <a:p>
              <a:endParaRPr sz="3002"/>
            </a:p>
          </p:txBody>
        </p:sp>
        <p:sp>
          <p:nvSpPr>
            <p:cNvPr id="191" name="Shape 191"/>
            <p:cNvSpPr txBox="1"/>
            <p:nvPr/>
          </p:nvSpPr>
          <p:spPr>
            <a:xfrm>
              <a:off x="0" y="4607105"/>
              <a:ext cx="8075240" cy="575500"/>
            </a:xfrm>
            <a:prstGeom prst="rect">
              <a:avLst/>
            </a:prstGeom>
            <a:noFill/>
            <a:ln>
              <a:noFill/>
            </a:ln>
          </p:spPr>
          <p:txBody>
            <a:bodyPr lIns="82596" tIns="82596" rIns="82596" bIns="82596" anchor="t" anchorCtr="0">
              <a:noAutofit/>
            </a:bodyPr>
            <a:lstStyle/>
            <a:p>
              <a:pPr>
                <a:lnSpc>
                  <a:spcPct val="90000"/>
                </a:lnSpc>
                <a:buSzPct val="25000"/>
              </a:pPr>
              <a:r>
                <a:rPr lang="en-GB" sz="2168" b="1" dirty="0">
                  <a:solidFill>
                    <a:schemeClr val="bg1"/>
                  </a:solidFill>
                  <a:latin typeface="Roboto Slab Light"/>
                  <a:ea typeface="Nunito"/>
                  <a:cs typeface="Nunito"/>
                  <a:sym typeface="Nunito"/>
                </a:rPr>
                <a:t>Ideas that nurture rather than harm</a:t>
              </a:r>
            </a:p>
          </p:txBody>
        </p:sp>
        <p:cxnSp>
          <p:nvCxnSpPr>
            <p:cNvPr id="192" name="Shape 192"/>
            <p:cNvCxnSpPr/>
            <p:nvPr/>
          </p:nvCxnSpPr>
          <p:spPr>
            <a:xfrm>
              <a:off x="0" y="5182607"/>
              <a:ext cx="8075240" cy="0"/>
            </a:xfrm>
            <a:prstGeom prst="straightConnector1">
              <a:avLst/>
            </a:prstGeom>
            <a:gradFill>
              <a:gsLst>
                <a:gs pos="0">
                  <a:srgbClr val="FAFFAE"/>
                </a:gs>
                <a:gs pos="30000">
                  <a:srgbClr val="F8FFA5"/>
                </a:gs>
                <a:gs pos="75000">
                  <a:srgbClr val="F9FF75"/>
                </a:gs>
                <a:gs pos="100000">
                  <a:srgbClr val="FCFF41"/>
                </a:gs>
              </a:gsLst>
              <a:path path="circle">
                <a:fillToRect t="100000" r="100000"/>
              </a:path>
              <a:tileRect l="-100000" b="-100000"/>
            </a:gradFill>
            <a:ln w="12700" cap="flat" cmpd="sng">
              <a:solidFill>
                <a:srgbClr val="CCFD08"/>
              </a:solidFill>
              <a:prstDash val="solid"/>
              <a:round/>
              <a:headEnd type="none" w="med" len="med"/>
              <a:tailEnd type="none" w="med" len="med"/>
            </a:ln>
            <a:effectLst>
              <a:outerShdw blurRad="50799" dist="25000" dir="5400000" rotWithShape="0">
                <a:srgbClr val="000000">
                  <a:alpha val="40000"/>
                </a:srgbClr>
              </a:outerShdw>
            </a:effectLst>
          </p:spPr>
        </p:cxnSp>
        <p:sp>
          <p:nvSpPr>
            <p:cNvPr id="193" name="Shape 193"/>
            <p:cNvSpPr/>
            <p:nvPr/>
          </p:nvSpPr>
          <p:spPr>
            <a:xfrm>
              <a:off x="0" y="5182607"/>
              <a:ext cx="8075240" cy="575500"/>
            </a:xfrm>
            <a:prstGeom prst="rect">
              <a:avLst/>
            </a:prstGeom>
            <a:noFill/>
            <a:ln>
              <a:noFill/>
            </a:ln>
          </p:spPr>
          <p:txBody>
            <a:bodyPr lIns="76237" tIns="76237" rIns="76237" bIns="76237" anchor="ctr" anchorCtr="0">
              <a:noAutofit/>
            </a:bodyPr>
            <a:lstStyle/>
            <a:p>
              <a:endParaRPr sz="3002"/>
            </a:p>
          </p:txBody>
        </p:sp>
        <p:sp>
          <p:nvSpPr>
            <p:cNvPr id="194" name="Shape 194"/>
            <p:cNvSpPr txBox="1"/>
            <p:nvPr/>
          </p:nvSpPr>
          <p:spPr>
            <a:xfrm>
              <a:off x="0" y="5182607"/>
              <a:ext cx="8075240" cy="575500"/>
            </a:xfrm>
            <a:prstGeom prst="rect">
              <a:avLst/>
            </a:prstGeom>
            <a:noFill/>
            <a:ln>
              <a:noFill/>
            </a:ln>
          </p:spPr>
          <p:txBody>
            <a:bodyPr lIns="82596" tIns="82596" rIns="82596" bIns="82596" anchor="t" anchorCtr="0">
              <a:noAutofit/>
            </a:bodyPr>
            <a:lstStyle/>
            <a:p>
              <a:pPr>
                <a:lnSpc>
                  <a:spcPct val="90000"/>
                </a:lnSpc>
                <a:buSzPct val="25000"/>
              </a:pPr>
              <a:r>
                <a:rPr lang="en-GB" sz="2168" b="1" dirty="0">
                  <a:solidFill>
                    <a:schemeClr val="bg1"/>
                  </a:solidFill>
                  <a:latin typeface="Roboto Slab Light"/>
                  <a:ea typeface="Nunito"/>
                  <a:cs typeface="Nunito"/>
                  <a:sym typeface="Nunito"/>
                </a:rPr>
                <a:t>Ideas that remind you that you’re real</a:t>
              </a:r>
            </a:p>
          </p:txBody>
        </p:sp>
        <p:cxnSp>
          <p:nvCxnSpPr>
            <p:cNvPr id="195" name="Shape 195"/>
            <p:cNvCxnSpPr/>
            <p:nvPr/>
          </p:nvCxnSpPr>
          <p:spPr>
            <a:xfrm>
              <a:off x="0" y="5758107"/>
              <a:ext cx="8075240" cy="0"/>
            </a:xfrm>
            <a:prstGeom prst="straightConnector1">
              <a:avLst/>
            </a:prstGeom>
            <a:gradFill>
              <a:gsLst>
                <a:gs pos="0">
                  <a:srgbClr val="FFE9AE"/>
                </a:gs>
                <a:gs pos="30000">
                  <a:srgbClr val="FFE8A5"/>
                </a:gs>
                <a:gs pos="75000">
                  <a:srgbClr val="FFDF74"/>
                </a:gs>
                <a:gs pos="100000">
                  <a:srgbClr val="FFDA41"/>
                </a:gs>
              </a:gsLst>
              <a:path path="circle">
                <a:fillToRect t="100000" r="100000"/>
              </a:path>
              <a:tileRect l="-100000" b="-100000"/>
            </a:gradFill>
            <a:ln w="12700" cap="flat" cmpd="sng">
              <a:solidFill>
                <a:srgbClr val="FFB707"/>
              </a:solidFill>
              <a:prstDash val="solid"/>
              <a:round/>
              <a:headEnd type="none" w="med" len="med"/>
              <a:tailEnd type="none" w="med" len="med"/>
            </a:ln>
            <a:effectLst>
              <a:outerShdw blurRad="50799" dist="25000" dir="5400000" rotWithShape="0">
                <a:srgbClr val="000000">
                  <a:alpha val="40000"/>
                </a:srgbClr>
              </a:outerShdw>
            </a:effectLst>
          </p:spPr>
        </p:cxnSp>
        <p:sp>
          <p:nvSpPr>
            <p:cNvPr id="196" name="Shape 196"/>
            <p:cNvSpPr/>
            <p:nvPr/>
          </p:nvSpPr>
          <p:spPr>
            <a:xfrm>
              <a:off x="0" y="5758107"/>
              <a:ext cx="8075240" cy="575500"/>
            </a:xfrm>
            <a:prstGeom prst="rect">
              <a:avLst/>
            </a:prstGeom>
            <a:noFill/>
            <a:ln>
              <a:noFill/>
            </a:ln>
          </p:spPr>
          <p:txBody>
            <a:bodyPr lIns="76237" tIns="76237" rIns="76237" bIns="76237" anchor="ctr" anchorCtr="0">
              <a:noAutofit/>
            </a:bodyPr>
            <a:lstStyle/>
            <a:p>
              <a:endParaRPr sz="3002"/>
            </a:p>
          </p:txBody>
        </p:sp>
        <p:sp>
          <p:nvSpPr>
            <p:cNvPr id="197" name="Shape 197"/>
            <p:cNvSpPr txBox="1"/>
            <p:nvPr/>
          </p:nvSpPr>
          <p:spPr>
            <a:xfrm>
              <a:off x="0" y="5758107"/>
              <a:ext cx="8075240" cy="575500"/>
            </a:xfrm>
            <a:prstGeom prst="rect">
              <a:avLst/>
            </a:prstGeom>
            <a:noFill/>
            <a:ln>
              <a:noFill/>
            </a:ln>
          </p:spPr>
          <p:txBody>
            <a:bodyPr lIns="82596" tIns="82596" rIns="82596" bIns="82596" anchor="t" anchorCtr="0">
              <a:noAutofit/>
            </a:bodyPr>
            <a:lstStyle/>
            <a:p>
              <a:pPr>
                <a:lnSpc>
                  <a:spcPct val="90000"/>
                </a:lnSpc>
                <a:buSzPct val="25000"/>
              </a:pPr>
              <a:r>
                <a:rPr lang="en-GB" sz="2168" b="1" dirty="0">
                  <a:solidFill>
                    <a:schemeClr val="bg1"/>
                  </a:solidFill>
                  <a:latin typeface="Roboto Slab Light"/>
                  <a:ea typeface="Nunito"/>
                  <a:cs typeface="Nunito"/>
                  <a:sym typeface="Nunito"/>
                </a:rPr>
                <a:t>Ideas that won’t be noticed in busy situations</a:t>
              </a:r>
            </a:p>
          </p:txBody>
        </p:sp>
      </p:grpSp>
      <p:sp>
        <p:nvSpPr>
          <p:cNvPr id="36" name="Shape 170">
            <a:extLst>
              <a:ext uri="{FF2B5EF4-FFF2-40B4-BE49-F238E27FC236}">
                <a16:creationId xmlns:a16="http://schemas.microsoft.com/office/drawing/2014/main" id="{F6118902-F59C-425E-8742-418D809FB2C5}"/>
              </a:ext>
            </a:extLst>
          </p:cNvPr>
          <p:cNvSpPr txBox="1"/>
          <p:nvPr/>
        </p:nvSpPr>
        <p:spPr>
          <a:xfrm>
            <a:off x="654014" y="697398"/>
            <a:ext cx="6733750" cy="479896"/>
          </a:xfrm>
          <a:prstGeom prst="rect">
            <a:avLst/>
          </a:prstGeom>
          <a:noFill/>
          <a:ln>
            <a:noFill/>
          </a:ln>
        </p:spPr>
        <p:txBody>
          <a:bodyPr lIns="82596" tIns="82596" rIns="82596" bIns="82596" anchor="t" anchorCtr="0">
            <a:noAutofit/>
          </a:bodyPr>
          <a:lstStyle/>
          <a:p>
            <a:pPr>
              <a:lnSpc>
                <a:spcPct val="90000"/>
              </a:lnSpc>
              <a:buSzPct val="25000"/>
            </a:pPr>
            <a:r>
              <a:rPr lang="en-GB" sz="2168" b="1" dirty="0">
                <a:solidFill>
                  <a:schemeClr val="bg1"/>
                </a:solidFill>
                <a:latin typeface="Roboto Slab Light"/>
                <a:ea typeface="Nunito"/>
                <a:cs typeface="Nunito"/>
                <a:sym typeface="Nunito"/>
              </a:rPr>
              <a:t>Ideas that simulate self harm</a:t>
            </a:r>
          </a:p>
        </p:txBody>
      </p:sp>
    </p:spTree>
    <p:extLst>
      <p:ext uri="{BB962C8B-B14F-4D97-AF65-F5344CB8AC3E}">
        <p14:creationId xmlns:p14="http://schemas.microsoft.com/office/powerpoint/2010/main" val="393631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2">
            <a:extLst>
              <a:ext uri="{FF2B5EF4-FFF2-40B4-BE49-F238E27FC236}">
                <a16:creationId xmlns:a16="http://schemas.microsoft.com/office/drawing/2014/main" id="{682BBCE5-5345-47CC-8174-DFBBF89353F6}"/>
              </a:ext>
            </a:extLst>
          </p:cNvPr>
          <p:cNvSpPr>
            <a:spLocks noGrp="1"/>
          </p:cNvSpPr>
          <p:nvPr>
            <p:ph type="title"/>
          </p:nvPr>
        </p:nvSpPr>
        <p:spPr>
          <a:xfrm>
            <a:off x="684211" y="416133"/>
            <a:ext cx="5688013" cy="732321"/>
          </a:xfrm>
        </p:spPr>
        <p:txBody>
          <a:bodyPr/>
          <a:lstStyle/>
          <a:p>
            <a:pPr eaLnBrk="1" hangingPunct="1"/>
            <a:r>
              <a:rPr lang="en-GB" altLang="en-US" sz="4000" dirty="0"/>
              <a:t>If you remember 3 things…</a:t>
            </a:r>
          </a:p>
        </p:txBody>
      </p:sp>
      <p:sp>
        <p:nvSpPr>
          <p:cNvPr id="3" name="Content Placeholder 2">
            <a:extLst>
              <a:ext uri="{FF2B5EF4-FFF2-40B4-BE49-F238E27FC236}">
                <a16:creationId xmlns:a16="http://schemas.microsoft.com/office/drawing/2014/main" id="{C34F0284-AFE2-41C3-8440-5A0626B399D1}"/>
              </a:ext>
            </a:extLst>
          </p:cNvPr>
          <p:cNvSpPr>
            <a:spLocks noGrp="1"/>
          </p:cNvSpPr>
          <p:nvPr>
            <p:ph idx="1"/>
          </p:nvPr>
        </p:nvSpPr>
        <p:spPr/>
        <p:txBody>
          <a:bodyPr/>
          <a:lstStyle/>
          <a:p>
            <a:endParaRPr lang="en-GB" dirty="0"/>
          </a:p>
        </p:txBody>
      </p:sp>
      <p:sp>
        <p:nvSpPr>
          <p:cNvPr id="2" name="Rounded Rectangle 1">
            <a:extLst>
              <a:ext uri="{FF2B5EF4-FFF2-40B4-BE49-F238E27FC236}">
                <a16:creationId xmlns:a16="http://schemas.microsoft.com/office/drawing/2014/main" id="{EEB239AA-4214-46F2-8766-6EE53FBA15A3}"/>
              </a:ext>
            </a:extLst>
          </p:cNvPr>
          <p:cNvSpPr/>
          <p:nvPr/>
        </p:nvSpPr>
        <p:spPr>
          <a:xfrm>
            <a:off x="0" y="2226366"/>
            <a:ext cx="3020220" cy="2974906"/>
          </a:xfrm>
          <a:prstGeom prst="wedgeEllipseCallout">
            <a:avLst>
              <a:gd name="adj1" fmla="val 44269"/>
              <a:gd name="adj2" fmla="val 44095"/>
            </a:avLst>
          </a:prstGeom>
          <a:solidFill>
            <a:srgbClr val="49AA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prstClr val="white"/>
                </a:solidFill>
                <a:latin typeface="Roboto Slab Light"/>
              </a:rPr>
              <a:t>Self-harm is a coping mechanism</a:t>
            </a:r>
          </a:p>
        </p:txBody>
      </p:sp>
      <p:sp>
        <p:nvSpPr>
          <p:cNvPr id="5" name="Rounded Rectangle 4">
            <a:extLst>
              <a:ext uri="{FF2B5EF4-FFF2-40B4-BE49-F238E27FC236}">
                <a16:creationId xmlns:a16="http://schemas.microsoft.com/office/drawing/2014/main" id="{3074A4E8-E27D-4E4D-A881-BABD9B79843A}"/>
              </a:ext>
            </a:extLst>
          </p:cNvPr>
          <p:cNvSpPr/>
          <p:nvPr/>
        </p:nvSpPr>
        <p:spPr>
          <a:xfrm>
            <a:off x="3033713" y="2349500"/>
            <a:ext cx="3090068" cy="2752587"/>
          </a:xfrm>
          <a:prstGeom prst="wedgeEllipseCallout">
            <a:avLst>
              <a:gd name="adj1" fmla="val 39534"/>
              <a:gd name="adj2" fmla="val 49835"/>
            </a:avLst>
          </a:prstGeom>
          <a:solidFill>
            <a:srgbClr val="49AA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prstClr val="white"/>
                </a:solidFill>
                <a:latin typeface="Roboto Slab Light"/>
              </a:rPr>
              <a:t>Trust your gut.  If you’re worried, follow up</a:t>
            </a:r>
          </a:p>
        </p:txBody>
      </p:sp>
      <p:sp>
        <p:nvSpPr>
          <p:cNvPr id="6" name="Rounded Rectangle 5">
            <a:extLst>
              <a:ext uri="{FF2B5EF4-FFF2-40B4-BE49-F238E27FC236}">
                <a16:creationId xmlns:a16="http://schemas.microsoft.com/office/drawing/2014/main" id="{9F674E95-9737-4A50-9E0C-DB6D5DB8137A}"/>
              </a:ext>
            </a:extLst>
          </p:cNvPr>
          <p:cNvSpPr/>
          <p:nvPr/>
        </p:nvSpPr>
        <p:spPr>
          <a:xfrm>
            <a:off x="6123781" y="2349500"/>
            <a:ext cx="2663825" cy="2752587"/>
          </a:xfrm>
          <a:prstGeom prst="wedgeEllipseCallout">
            <a:avLst>
              <a:gd name="adj1" fmla="val 41850"/>
              <a:gd name="adj2" fmla="val 46725"/>
            </a:avLst>
          </a:prstGeom>
          <a:solidFill>
            <a:srgbClr val="49AA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prstClr val="white"/>
                </a:solidFill>
                <a:latin typeface="Roboto Slab Light"/>
              </a:rPr>
              <a:t>LISTEN &amp; ask ‘How can I help you?’</a:t>
            </a:r>
          </a:p>
        </p:txBody>
      </p:sp>
      <p:sp>
        <p:nvSpPr>
          <p:cNvPr id="7" name="Oval 6">
            <a:extLst>
              <a:ext uri="{FF2B5EF4-FFF2-40B4-BE49-F238E27FC236}">
                <a16:creationId xmlns:a16="http://schemas.microsoft.com/office/drawing/2014/main" id="{483478DB-47F4-45B0-B59B-CA5E7D12CF0E}"/>
              </a:ext>
            </a:extLst>
          </p:cNvPr>
          <p:cNvSpPr/>
          <p:nvPr/>
        </p:nvSpPr>
        <p:spPr>
          <a:xfrm>
            <a:off x="952103" y="1219891"/>
            <a:ext cx="1116013" cy="1006475"/>
          </a:xfrm>
          <a:prstGeom prst="ellipse">
            <a:avLst/>
          </a:prstGeom>
          <a:solidFill>
            <a:srgbClr val="49AA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prstClr val="white"/>
                </a:solidFill>
                <a:latin typeface="Arial Rounded MT Bold" panose="020F0704030504030204" pitchFamily="34" charset="0"/>
              </a:rPr>
              <a:t>1</a:t>
            </a:r>
          </a:p>
        </p:txBody>
      </p:sp>
      <p:sp>
        <p:nvSpPr>
          <p:cNvPr id="8" name="Oval 7">
            <a:extLst>
              <a:ext uri="{FF2B5EF4-FFF2-40B4-BE49-F238E27FC236}">
                <a16:creationId xmlns:a16="http://schemas.microsoft.com/office/drawing/2014/main" id="{A07827F8-2F6F-4A31-9DB5-710BC86AB2CE}"/>
              </a:ext>
            </a:extLst>
          </p:cNvPr>
          <p:cNvSpPr/>
          <p:nvPr/>
        </p:nvSpPr>
        <p:spPr>
          <a:xfrm>
            <a:off x="4013993" y="1343025"/>
            <a:ext cx="1116013" cy="1006475"/>
          </a:xfrm>
          <a:prstGeom prst="ellipse">
            <a:avLst/>
          </a:prstGeom>
          <a:solidFill>
            <a:srgbClr val="49AA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prstClr val="white"/>
                </a:solidFill>
                <a:latin typeface="Arial Rounded MT Bold" panose="020F0704030504030204" pitchFamily="34" charset="0"/>
              </a:rPr>
              <a:t>2</a:t>
            </a:r>
          </a:p>
        </p:txBody>
      </p:sp>
      <p:sp>
        <p:nvSpPr>
          <p:cNvPr id="9" name="Oval 8">
            <a:extLst>
              <a:ext uri="{FF2B5EF4-FFF2-40B4-BE49-F238E27FC236}">
                <a16:creationId xmlns:a16="http://schemas.microsoft.com/office/drawing/2014/main" id="{AB50D65F-3901-4C4A-9D01-455899F06FB2}"/>
              </a:ext>
            </a:extLst>
          </p:cNvPr>
          <p:cNvSpPr/>
          <p:nvPr/>
        </p:nvSpPr>
        <p:spPr>
          <a:xfrm>
            <a:off x="6882224" y="1307824"/>
            <a:ext cx="1116012" cy="1006475"/>
          </a:xfrm>
          <a:prstGeom prst="ellipse">
            <a:avLst/>
          </a:prstGeom>
          <a:solidFill>
            <a:srgbClr val="49AA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prstClr val="white"/>
                </a:solidFill>
                <a:latin typeface="Arial Rounded MT Bold" panose="020F0704030504030204"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C060F9E8-6981-415D-8002-3AD39DA37724}"/>
              </a:ext>
            </a:extLst>
          </p:cNvPr>
          <p:cNvSpPr/>
          <p:nvPr/>
        </p:nvSpPr>
        <p:spPr>
          <a:xfrm>
            <a:off x="98242" y="40170"/>
            <a:ext cx="6970643" cy="6817830"/>
          </a:xfrm>
          <a:prstGeom prst="wedgeEllipseCallout">
            <a:avLst>
              <a:gd name="adj1" fmla="val 43950"/>
              <a:gd name="adj2" fmla="val 4621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000" dirty="0">
                <a:latin typeface="Roboto Slab Light"/>
              </a:rPr>
              <a:t>Supporting yourself:</a:t>
            </a:r>
          </a:p>
          <a:p>
            <a:pPr algn="ctr"/>
            <a:endParaRPr lang="en-GB" sz="2000" dirty="0">
              <a:latin typeface="Roboto Slab Light"/>
            </a:endParaRPr>
          </a:p>
          <a:p>
            <a:pPr algn="ctr"/>
            <a:r>
              <a:rPr lang="en-GB" sz="2000" dirty="0">
                <a:latin typeface="Roboto Slab Light"/>
              </a:rPr>
              <a:t>It is extremely important to look after yourself</a:t>
            </a:r>
          </a:p>
          <a:p>
            <a:pPr algn="ctr"/>
            <a:endParaRPr lang="en-GB" sz="2000" dirty="0">
              <a:latin typeface="Roboto Slab Light"/>
            </a:endParaRPr>
          </a:p>
          <a:p>
            <a:pPr algn="ctr"/>
            <a:r>
              <a:rPr lang="en-GB" sz="2000" dirty="0">
                <a:latin typeface="Roboto Slab Light"/>
              </a:rPr>
              <a:t>Notice and validate your own emotions</a:t>
            </a:r>
          </a:p>
          <a:p>
            <a:pPr algn="ctr"/>
            <a:endParaRPr lang="en-GB" sz="2000" dirty="0">
              <a:latin typeface="Roboto Slab Light"/>
            </a:endParaRPr>
          </a:p>
          <a:p>
            <a:pPr algn="ctr"/>
            <a:r>
              <a:rPr lang="en-GB" sz="2000" dirty="0">
                <a:latin typeface="Roboto Slab Light"/>
              </a:rPr>
              <a:t>Accept recovery is a process – it will take time and you need to be physically and mentally well</a:t>
            </a:r>
          </a:p>
          <a:p>
            <a:pPr algn="ctr"/>
            <a:endParaRPr lang="en-GB" sz="2000" dirty="0">
              <a:latin typeface="Roboto Slab Light"/>
            </a:endParaRPr>
          </a:p>
          <a:p>
            <a:pPr algn="ctr"/>
            <a:r>
              <a:rPr lang="en-GB" sz="2000" dirty="0">
                <a:latin typeface="Roboto Slab Light"/>
              </a:rPr>
              <a:t>Wellbeing basics: healthy eating, sleep, regular exercise, connecting with others</a:t>
            </a:r>
          </a:p>
          <a:p>
            <a:pPr algn="ctr"/>
            <a:endParaRPr lang="en-GB" sz="2000" dirty="0">
              <a:latin typeface="Roboto Slab Light"/>
            </a:endParaRPr>
          </a:p>
          <a:p>
            <a:pPr algn="ctr"/>
            <a:r>
              <a:rPr lang="en-GB" sz="2000" dirty="0">
                <a:latin typeface="Roboto Slab Light"/>
              </a:rPr>
              <a:t>Schedule fun activities with all members of your family</a:t>
            </a:r>
          </a:p>
        </p:txBody>
      </p:sp>
      <p:sp>
        <p:nvSpPr>
          <p:cNvPr id="3" name="Speech Bubble: Oval 2">
            <a:extLst>
              <a:ext uri="{FF2B5EF4-FFF2-40B4-BE49-F238E27FC236}">
                <a16:creationId xmlns:a16="http://schemas.microsoft.com/office/drawing/2014/main" id="{22B46197-E730-4550-B5B5-3A3C598638EB}"/>
              </a:ext>
            </a:extLst>
          </p:cNvPr>
          <p:cNvSpPr/>
          <p:nvPr/>
        </p:nvSpPr>
        <p:spPr>
          <a:xfrm>
            <a:off x="6728251" y="875365"/>
            <a:ext cx="2031436" cy="1920844"/>
          </a:xfrm>
          <a:prstGeom prst="wedgeEllipseCallout">
            <a:avLst>
              <a:gd name="adj1" fmla="val 38979"/>
              <a:gd name="adj2" fmla="val 57393"/>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Roboto Slab Light"/>
              </a:rPr>
              <a:t>Role model self care</a:t>
            </a:r>
          </a:p>
        </p:txBody>
      </p:sp>
    </p:spTree>
    <p:extLst>
      <p:ext uri="{BB962C8B-B14F-4D97-AF65-F5344CB8AC3E}">
        <p14:creationId xmlns:p14="http://schemas.microsoft.com/office/powerpoint/2010/main" val="21495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2">
            <a:extLst>
              <a:ext uri="{FF2B5EF4-FFF2-40B4-BE49-F238E27FC236}">
                <a16:creationId xmlns:a16="http://schemas.microsoft.com/office/drawing/2014/main" id="{4455B92D-9EB3-47A4-9A7B-9C1DD342438C}"/>
              </a:ext>
            </a:extLst>
          </p:cNvPr>
          <p:cNvSpPr>
            <a:spLocks noGrp="1"/>
          </p:cNvSpPr>
          <p:nvPr>
            <p:ph type="title"/>
          </p:nvPr>
        </p:nvSpPr>
        <p:spPr>
          <a:xfrm>
            <a:off x="684212" y="115270"/>
            <a:ext cx="5688013" cy="398608"/>
          </a:xfrm>
        </p:spPr>
        <p:txBody>
          <a:bodyPr>
            <a:normAutofit fontScale="90000"/>
          </a:bodyPr>
          <a:lstStyle/>
          <a:p>
            <a:r>
              <a:rPr lang="en-GB" altLang="en-US" dirty="0">
                <a:latin typeface="BROWN-LIGHT"/>
                <a:cs typeface="Calibri" panose="020F0502020204030204" pitchFamily="34" charset="0"/>
              </a:rPr>
              <a:t>Further Resources for young people who are self harming</a:t>
            </a:r>
            <a:br>
              <a:rPr lang="en-GB" altLang="en-US" dirty="0">
                <a:latin typeface="BROWN-LIGHT"/>
                <a:cs typeface="Calibri" panose="020F0502020204030204" pitchFamily="34" charset="0"/>
              </a:rPr>
            </a:br>
            <a:br>
              <a:rPr lang="en-GB" altLang="en-US" dirty="0">
                <a:latin typeface="BROWN-LIGHT"/>
                <a:cs typeface="Calibri" panose="020F0502020204030204" pitchFamily="34" charset="0"/>
              </a:rPr>
            </a:br>
            <a:endParaRPr lang="en-GB" altLang="en-US" dirty="0">
              <a:latin typeface="BROWN-LIGHT"/>
              <a:cs typeface="Calibri" panose="020F0502020204030204" pitchFamily="34" charset="0"/>
            </a:endParaRPr>
          </a:p>
        </p:txBody>
      </p:sp>
      <p:sp>
        <p:nvSpPr>
          <p:cNvPr id="3" name="Content Placeholder 2">
            <a:extLst>
              <a:ext uri="{FF2B5EF4-FFF2-40B4-BE49-F238E27FC236}">
                <a16:creationId xmlns:a16="http://schemas.microsoft.com/office/drawing/2014/main" id="{5EDB6874-3AF9-4304-97DB-356DF957862C}"/>
              </a:ext>
            </a:extLst>
          </p:cNvPr>
          <p:cNvSpPr>
            <a:spLocks noGrp="1"/>
          </p:cNvSpPr>
          <p:nvPr>
            <p:ph idx="1"/>
          </p:nvPr>
        </p:nvSpPr>
        <p:spPr>
          <a:xfrm>
            <a:off x="684212" y="1146039"/>
            <a:ext cx="6988797" cy="4766297"/>
          </a:xfrm>
        </p:spPr>
        <p:txBody>
          <a:bodyPr>
            <a:normAutofit fontScale="77500" lnSpcReduction="20000"/>
          </a:bodyPr>
          <a:lstStyle/>
          <a:p>
            <a:r>
              <a:rPr lang="en-GB" sz="2200" u="sng" dirty="0">
                <a:hlinkClick r:id="rId2">
                  <a:extLst>
                    <a:ext uri="{A12FA001-AC4F-418D-AE19-62706E023703}">
                      <ahyp:hlinkClr xmlns:ahyp="http://schemas.microsoft.com/office/drawing/2018/hyperlinkcolor" val="tx"/>
                    </a:ext>
                  </a:extLst>
                </a:hlinkClick>
              </a:rPr>
              <a:t>No Harm Done – video and leaflet for young people created by Young Minds, Charlie Waller Trust and Royal College of Psychiatrists</a:t>
            </a:r>
          </a:p>
          <a:p>
            <a:endParaRPr lang="en-GB" sz="2300" dirty="0">
              <a:effectLst/>
              <a:latin typeface="Roboto Slab Light"/>
              <a:ea typeface="Calibri" panose="020F0502020204030204" pitchFamily="34" charset="0"/>
              <a:cs typeface="Calibri" panose="020F0502020204030204" pitchFamily="34" charset="0"/>
            </a:endParaRPr>
          </a:p>
          <a:p>
            <a:r>
              <a:rPr lang="en-GB" sz="2300" dirty="0">
                <a:effectLst/>
                <a:latin typeface="Roboto Slab Light"/>
                <a:ea typeface="Calibri" panose="020F0502020204030204" pitchFamily="34" charset="0"/>
                <a:cs typeface="Calibri" panose="020F0502020204030204" pitchFamily="34" charset="0"/>
              </a:rPr>
              <a:t>Alumina, is a 7 week course offered online (&amp; free!) for 14 – 19 year olds - by </a:t>
            </a:r>
            <a:r>
              <a:rPr lang="en-GB" sz="2300" dirty="0" err="1">
                <a:effectLst/>
                <a:latin typeface="Roboto Slab Light"/>
                <a:ea typeface="Calibri" panose="020F0502020204030204" pitchFamily="34" charset="0"/>
                <a:cs typeface="Calibri" panose="020F0502020204030204" pitchFamily="34" charset="0"/>
              </a:rPr>
              <a:t>SelfharmUK</a:t>
            </a:r>
            <a:r>
              <a:rPr lang="en-GB" sz="2300" dirty="0">
                <a:effectLst/>
                <a:latin typeface="Roboto Slab Light"/>
                <a:ea typeface="Calibri" panose="020F0502020204030204" pitchFamily="34" charset="0"/>
                <a:cs typeface="Calibri" panose="020F0502020204030204" pitchFamily="34" charset="0"/>
              </a:rPr>
              <a:t> </a:t>
            </a:r>
            <a:r>
              <a:rPr lang="en-GB" sz="2300" u="sng" dirty="0">
                <a:effectLst/>
                <a:latin typeface="Roboto Slab Ligh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https://www.selfharm.co.uk</a:t>
            </a:r>
            <a:r>
              <a:rPr lang="en-GB" sz="2300" dirty="0">
                <a:effectLst/>
                <a:latin typeface="Roboto Slab Light"/>
                <a:ea typeface="Calibri" panose="020F0502020204030204" pitchFamily="34" charset="0"/>
                <a:cs typeface="Calibri" panose="020F0502020204030204" pitchFamily="34" charset="0"/>
              </a:rPr>
              <a:t> </a:t>
            </a:r>
          </a:p>
          <a:p>
            <a:endParaRPr lang="en-GB" sz="2600" dirty="0">
              <a:effectLst/>
              <a:latin typeface="Roboto Slab Light"/>
              <a:ea typeface="Calibri" panose="020F0502020204030204" pitchFamily="34" charset="0"/>
              <a:cs typeface="Calibri" panose="020F0502020204030204" pitchFamily="34" charset="0"/>
            </a:endParaRPr>
          </a:p>
          <a:p>
            <a:r>
              <a:rPr lang="en-GB" sz="2600" dirty="0">
                <a:latin typeface="Roboto Slab Light"/>
                <a:hlinkClick r:id="rId4">
                  <a:extLst>
                    <a:ext uri="{A12FA001-AC4F-418D-AE19-62706E023703}">
                      <ahyp:hlinkClr xmlns:ahyp="http://schemas.microsoft.com/office/drawing/2018/hyperlinkcolor" val="tx"/>
                    </a:ext>
                  </a:extLst>
                </a:hlinkClick>
              </a:rPr>
              <a:t>Calm Harm app - NHS (www.nhs.uk)</a:t>
            </a:r>
            <a:endParaRPr lang="en-GB" sz="2600" dirty="0">
              <a:latin typeface="Roboto Slab Light"/>
            </a:endParaRPr>
          </a:p>
          <a:p>
            <a:r>
              <a:rPr lang="en-GB" sz="2000" b="1" i="0" dirty="0">
                <a:effectLst/>
                <a:latin typeface="Roboto Slab"/>
              </a:rPr>
              <a:t>DBT</a:t>
            </a:r>
            <a:r>
              <a:rPr lang="en-GB" sz="2000" b="0" i="0" dirty="0">
                <a:effectLst/>
                <a:latin typeface="Roboto Slab"/>
              </a:rPr>
              <a:t> is a type of talking therapy that's often effective in people with mood disorders. The app provides tasks that encourage users to distract themselves from urges to self-harm and help manage their "emotional mind" in a more positive way.</a:t>
            </a:r>
            <a:endParaRPr lang="en-GB" sz="2600" dirty="0">
              <a:effectLst/>
              <a:latin typeface="Roboto Slab"/>
              <a:ea typeface="Calibri" panose="020F0502020204030204" pitchFamily="34" charset="0"/>
              <a:cs typeface="Calibri" panose="020F0502020204030204" pitchFamily="34" charset="0"/>
            </a:endParaRPr>
          </a:p>
          <a:p>
            <a:pPr marL="0" indent="0">
              <a:buNone/>
            </a:pPr>
            <a:r>
              <a:rPr lang="en-GB" dirty="0">
                <a:latin typeface="Roboto Slab Light"/>
                <a:cs typeface="Calibri" panose="020F0502020204030204" pitchFamily="34" charset="0"/>
              </a:rPr>
              <a:t> </a:t>
            </a:r>
          </a:p>
          <a:p>
            <a:r>
              <a:rPr lang="en-GB" b="1" dirty="0">
                <a:latin typeface="Roboto Slab Light"/>
                <a:cs typeface="Calibri" panose="020F0502020204030204" pitchFamily="34" charset="0"/>
              </a:rPr>
              <a:t>Can I Tell You About Self Harm by Pooky Knightsmith</a:t>
            </a:r>
            <a:endParaRPr lang="en-GB" dirty="0">
              <a:latin typeface="Roboto Slab Light"/>
              <a:cs typeface="Calibri" panose="020F0502020204030204" pitchFamily="34" charset="0"/>
            </a:endParaRPr>
          </a:p>
          <a:p>
            <a:pPr marL="0" indent="0">
              <a:buNone/>
            </a:pPr>
            <a:r>
              <a:rPr lang="en-GB" u="sng" dirty="0">
                <a:latin typeface="Roboto Slab Light"/>
                <a:cs typeface="Calibri" panose="020F0502020204030204" pitchFamily="34" charset="0"/>
                <a:hlinkClick r:id="rId5">
                  <a:extLst>
                    <a:ext uri="{A12FA001-AC4F-418D-AE19-62706E023703}">
                      <ahyp:hlinkClr xmlns:ahyp="http://schemas.microsoft.com/office/drawing/2018/hyperlinkcolor" val="tx"/>
                    </a:ext>
                  </a:extLst>
                </a:hlinkClick>
              </a:rPr>
              <a:t>https://www.amazon.co.uk/Can-Tell-You-About-Self-Harm/dp/1785924281/ref=pd_lpo_sbs_14_img_1?_encoding=UTF8&amp;psc=1&amp;refRID=Q69XFDX9GBJ6VE34N74J</a:t>
            </a:r>
            <a:r>
              <a:rPr lang="en-GB" dirty="0">
                <a:latin typeface="Roboto Slab Light"/>
                <a:cs typeface="Calibri" panose="020F0502020204030204" pitchFamily="34" charset="0"/>
              </a:rPr>
              <a:t> </a:t>
            </a:r>
          </a:p>
          <a:p>
            <a:pPr marL="0" indent="0">
              <a:buNone/>
            </a:pPr>
            <a:r>
              <a:rPr lang="en-GB" dirty="0">
                <a:latin typeface="Roboto Slab Light"/>
                <a:cs typeface="Calibri" panose="020F0502020204030204" pitchFamily="34" charset="0"/>
              </a:rPr>
              <a:t> </a:t>
            </a:r>
          </a:p>
          <a:p>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2">
            <a:extLst>
              <a:ext uri="{FF2B5EF4-FFF2-40B4-BE49-F238E27FC236}">
                <a16:creationId xmlns:a16="http://schemas.microsoft.com/office/drawing/2014/main" id="{4455B92D-9EB3-47A4-9A7B-9C1DD342438C}"/>
              </a:ext>
            </a:extLst>
          </p:cNvPr>
          <p:cNvSpPr>
            <a:spLocks noGrp="1"/>
          </p:cNvSpPr>
          <p:nvPr>
            <p:ph type="title"/>
          </p:nvPr>
        </p:nvSpPr>
        <p:spPr>
          <a:xfrm>
            <a:off x="684212" y="115270"/>
            <a:ext cx="5688013" cy="398608"/>
          </a:xfrm>
        </p:spPr>
        <p:txBody>
          <a:bodyPr>
            <a:normAutofit fontScale="90000"/>
          </a:bodyPr>
          <a:lstStyle/>
          <a:p>
            <a:r>
              <a:rPr lang="en-GB" altLang="en-US" dirty="0">
                <a:latin typeface="BROWN-LIGHT"/>
                <a:cs typeface="Calibri" panose="020F0502020204030204" pitchFamily="34" charset="0"/>
              </a:rPr>
              <a:t>Further Resources for Parents</a:t>
            </a:r>
          </a:p>
        </p:txBody>
      </p:sp>
      <p:sp>
        <p:nvSpPr>
          <p:cNvPr id="3" name="Content Placeholder 2">
            <a:extLst>
              <a:ext uri="{FF2B5EF4-FFF2-40B4-BE49-F238E27FC236}">
                <a16:creationId xmlns:a16="http://schemas.microsoft.com/office/drawing/2014/main" id="{5EDB6874-3AF9-4304-97DB-356DF957862C}"/>
              </a:ext>
            </a:extLst>
          </p:cNvPr>
          <p:cNvSpPr>
            <a:spLocks noGrp="1"/>
          </p:cNvSpPr>
          <p:nvPr>
            <p:ph idx="1"/>
          </p:nvPr>
        </p:nvSpPr>
        <p:spPr>
          <a:xfrm>
            <a:off x="684212" y="617047"/>
            <a:ext cx="7507603" cy="5700626"/>
          </a:xfrm>
        </p:spPr>
        <p:txBody>
          <a:bodyPr>
            <a:normAutofit fontScale="32500" lnSpcReduction="20000"/>
          </a:bodyPr>
          <a:lstStyle/>
          <a:p>
            <a:r>
              <a:rPr lang="en-GB" sz="3700" b="1" dirty="0">
                <a:latin typeface="Roboto Slab Light"/>
                <a:hlinkClick r:id="rId2">
                  <a:extLst>
                    <a:ext uri="{A12FA001-AC4F-418D-AE19-62706E023703}">
                      <ahyp:hlinkClr xmlns:ahyp="http://schemas.microsoft.com/office/drawing/2018/hyperlinkcolor" val="tx"/>
                    </a:ext>
                  </a:extLst>
                </a:hlinkClick>
              </a:rPr>
              <a:t>No Harm Done – video and leaflet for parents </a:t>
            </a:r>
            <a:r>
              <a:rPr lang="en-GB" sz="3700" dirty="0">
                <a:latin typeface="Roboto Slab Light"/>
                <a:hlinkClick r:id="" action="ppaction://noaction">
                  <a:extLst>
                    <a:ext uri="{A12FA001-AC4F-418D-AE19-62706E023703}">
                      <ahyp:hlinkClr xmlns:ahyp="http://schemas.microsoft.com/office/drawing/2018/hyperlinkcolor" val="tx"/>
                    </a:ext>
                  </a:extLst>
                </a:hlinkClick>
              </a:rPr>
              <a:t>created by Young Minds, Charlie Waller Trust and Royal College of Psychiatrists </a:t>
            </a:r>
          </a:p>
          <a:p>
            <a:r>
              <a:rPr lang="en-GB" sz="3700" dirty="0">
                <a:latin typeface="Roboto Slab Light"/>
                <a:hlinkClick r:id="" action="ppaction://noaction">
                  <a:extLst>
                    <a:ext uri="{A12FA001-AC4F-418D-AE19-62706E023703}">
                      <ahyp:hlinkClr xmlns:ahyp="http://schemas.microsoft.com/office/drawing/2018/hyperlinkcolor" val="tx"/>
                    </a:ext>
                  </a:extLst>
                </a:hlinkClick>
              </a:rPr>
              <a:t>Advice and support for parents or carers of self-harming children (charliewaller.org)</a:t>
            </a:r>
            <a:endParaRPr lang="en-GB" sz="3700" dirty="0">
              <a:latin typeface="Roboto Slab Light"/>
            </a:endParaRPr>
          </a:p>
          <a:p>
            <a:endParaRPr lang="en-GB" sz="3700" dirty="0">
              <a:effectLst/>
              <a:latin typeface="Roboto Slab Light"/>
              <a:ea typeface="Calibri" panose="020F0502020204030204" pitchFamily="34" charset="0"/>
              <a:cs typeface="Calibri" panose="020F0502020204030204" pitchFamily="34" charset="0"/>
            </a:endParaRPr>
          </a:p>
          <a:p>
            <a:r>
              <a:rPr lang="en-GB" sz="3700" b="1" dirty="0">
                <a:latin typeface="Roboto Slab Light"/>
                <a:cs typeface="Calibri" panose="020F0502020204030204" pitchFamily="34" charset="0"/>
              </a:rPr>
              <a:t>Cutting Down by Lucy Taylor, </a:t>
            </a:r>
            <a:r>
              <a:rPr lang="en-GB" sz="3700" b="1" dirty="0" err="1">
                <a:latin typeface="Roboto Slab Light"/>
                <a:cs typeface="Calibri" panose="020F0502020204030204" pitchFamily="34" charset="0"/>
              </a:rPr>
              <a:t>Mima</a:t>
            </a:r>
            <a:r>
              <a:rPr lang="en-GB" sz="3700" b="1" dirty="0">
                <a:latin typeface="Roboto Slab Light"/>
                <a:cs typeface="Calibri" panose="020F0502020204030204" pitchFamily="34" charset="0"/>
              </a:rPr>
              <a:t> </a:t>
            </a:r>
            <a:r>
              <a:rPr lang="en-GB" sz="3700" b="1" dirty="0" err="1">
                <a:latin typeface="Roboto Slab Light"/>
                <a:cs typeface="Calibri" panose="020F0502020204030204" pitchFamily="34" charset="0"/>
              </a:rPr>
              <a:t>Simic</a:t>
            </a:r>
            <a:r>
              <a:rPr lang="en-GB" sz="3700" b="1" dirty="0">
                <a:latin typeface="Roboto Slab Light"/>
                <a:cs typeface="Calibri" panose="020F0502020204030204" pitchFamily="34" charset="0"/>
              </a:rPr>
              <a:t> and Ulrike Schmidt</a:t>
            </a:r>
            <a:endParaRPr lang="en-GB" sz="3700" dirty="0">
              <a:latin typeface="Roboto Slab Light"/>
              <a:cs typeface="Calibri" panose="020F0502020204030204" pitchFamily="34" charset="0"/>
            </a:endParaRPr>
          </a:p>
          <a:p>
            <a:pPr marL="0" indent="0">
              <a:buNone/>
            </a:pPr>
            <a:r>
              <a:rPr lang="en-GB" sz="3700" dirty="0">
                <a:latin typeface="Roboto Slab Light"/>
                <a:cs typeface="Calibri" panose="020F0502020204030204" pitchFamily="34" charset="0"/>
              </a:rPr>
              <a:t>A CBT workbook for treating young people who self-harm</a:t>
            </a:r>
          </a:p>
          <a:p>
            <a:pPr marL="0" indent="0">
              <a:buNone/>
            </a:pPr>
            <a:r>
              <a:rPr lang="en-GB" sz="3700" dirty="0">
                <a:latin typeface="Roboto Slab Light"/>
                <a:cs typeface="Calibri" panose="020F0502020204030204" pitchFamily="34" charset="0"/>
              </a:rPr>
              <a:t>Downloadable worksheets can be found at </a:t>
            </a:r>
            <a:r>
              <a:rPr lang="en-GB" sz="3700" u="sng" dirty="0">
                <a:latin typeface="Roboto Slab Light"/>
                <a:cs typeface="Calibri" panose="020F0502020204030204" pitchFamily="34" charset="0"/>
                <a:hlinkClick r:id="rId3">
                  <a:extLst>
                    <a:ext uri="{A12FA001-AC4F-418D-AE19-62706E023703}">
                      <ahyp:hlinkClr xmlns:ahyp="http://schemas.microsoft.com/office/drawing/2018/hyperlinkcolor" val="tx"/>
                    </a:ext>
                  </a:extLst>
                </a:hlinkClick>
              </a:rPr>
              <a:t>https://www.routledge.com/Cutting-Down-A-CBT-workbook-for-treating-young-people-who-self-harm/Taylor-Simic-Schmidt/p/book/9780415624534</a:t>
            </a:r>
            <a:r>
              <a:rPr lang="en-GB" sz="3700" dirty="0">
                <a:latin typeface="Roboto Slab Light"/>
                <a:cs typeface="Calibri" panose="020F0502020204030204" pitchFamily="34" charset="0"/>
              </a:rPr>
              <a:t> under </a:t>
            </a:r>
            <a:r>
              <a:rPr lang="en-GB" sz="3700" dirty="0" err="1">
                <a:latin typeface="Roboto Slab Light"/>
                <a:cs typeface="Calibri" panose="020F0502020204030204" pitchFamily="34" charset="0"/>
              </a:rPr>
              <a:t>eResources</a:t>
            </a:r>
            <a:r>
              <a:rPr lang="en-GB" sz="3700" dirty="0">
                <a:latin typeface="Roboto Slab Light"/>
                <a:cs typeface="Calibri" panose="020F0502020204030204" pitchFamily="34" charset="0"/>
              </a:rPr>
              <a:t>. </a:t>
            </a:r>
          </a:p>
          <a:p>
            <a:endParaRPr lang="en-GB" sz="3700" dirty="0">
              <a:latin typeface="Roboto Slab Light"/>
              <a:cs typeface="Calibri" panose="020F0502020204030204" pitchFamily="34" charset="0"/>
            </a:endParaRPr>
          </a:p>
          <a:p>
            <a:r>
              <a:rPr lang="en-GB" sz="3700" b="1" dirty="0">
                <a:latin typeface="Roboto Slab Light"/>
                <a:cs typeface="Calibri" panose="020F0502020204030204" pitchFamily="34" charset="0"/>
              </a:rPr>
              <a:t>Self Harm and Eating Disorders in Schools by Pooky Knightsmith</a:t>
            </a:r>
            <a:endParaRPr lang="en-GB" sz="3700" dirty="0">
              <a:latin typeface="Roboto Slab Light"/>
              <a:cs typeface="Calibri" panose="020F0502020204030204" pitchFamily="34" charset="0"/>
            </a:endParaRPr>
          </a:p>
          <a:p>
            <a:pPr marL="0" indent="0">
              <a:buNone/>
            </a:pPr>
            <a:r>
              <a:rPr lang="en-GB" sz="3700" u="sng" dirty="0">
                <a:latin typeface="Roboto Slab Light"/>
                <a:cs typeface="Calibri" panose="020F0502020204030204" pitchFamily="34" charset="0"/>
                <a:hlinkClick r:id="rId4">
                  <a:extLst>
                    <a:ext uri="{A12FA001-AC4F-418D-AE19-62706E023703}">
                      <ahyp:hlinkClr xmlns:ahyp="http://schemas.microsoft.com/office/drawing/2018/hyperlinkcolor" val="tx"/>
                    </a:ext>
                  </a:extLst>
                </a:hlinkClick>
              </a:rPr>
              <a:t>https://www.amazon.co.uk/Self-Harm-Eating-Disorders-Schools-Knightsmith/dp/184905584X</a:t>
            </a:r>
            <a:endParaRPr lang="en-GB" sz="3700" dirty="0">
              <a:latin typeface="Roboto Slab Light"/>
              <a:cs typeface="Calibri" panose="020F0502020204030204" pitchFamily="34" charset="0"/>
            </a:endParaRPr>
          </a:p>
          <a:p>
            <a:pPr marL="0" indent="0">
              <a:buNone/>
            </a:pPr>
            <a:r>
              <a:rPr lang="en-GB" sz="3700" dirty="0">
                <a:latin typeface="Roboto Slab Light"/>
                <a:cs typeface="Calibri" panose="020F0502020204030204" pitchFamily="34" charset="0"/>
              </a:rPr>
              <a:t> </a:t>
            </a:r>
          </a:p>
          <a:p>
            <a:r>
              <a:rPr lang="en-GB" sz="3700" b="1" dirty="0">
                <a:latin typeface="Roboto Slab Light"/>
                <a:cs typeface="Calibri" panose="020F0502020204030204" pitchFamily="34" charset="0"/>
              </a:rPr>
              <a:t>Can I Tell You About Self Harm by Pooky Knightsmith</a:t>
            </a:r>
            <a:endParaRPr lang="en-GB" sz="3700" dirty="0">
              <a:latin typeface="Roboto Slab Light"/>
              <a:cs typeface="Calibri" panose="020F0502020204030204" pitchFamily="34" charset="0"/>
            </a:endParaRPr>
          </a:p>
          <a:p>
            <a:pPr marL="0" indent="0">
              <a:buNone/>
            </a:pPr>
            <a:r>
              <a:rPr lang="en-GB" sz="3700" u="sng" dirty="0">
                <a:latin typeface="Roboto Slab Light"/>
                <a:cs typeface="Calibri" panose="020F0502020204030204" pitchFamily="34" charset="0"/>
                <a:hlinkClick r:id="rId5">
                  <a:extLst>
                    <a:ext uri="{A12FA001-AC4F-418D-AE19-62706E023703}">
                      <ahyp:hlinkClr xmlns:ahyp="http://schemas.microsoft.com/office/drawing/2018/hyperlinkcolor" val="tx"/>
                    </a:ext>
                  </a:extLst>
                </a:hlinkClick>
              </a:rPr>
              <a:t>https://www.amazon.co.uk/Can-Tell-You-About-Self-Harm/dp/1785924281/ref=pd_lpo_sbs_14_img_1?_encoding=UTF8&amp;psc=1&amp;refRID=Q69XFDX9GBJ6VE34N74J</a:t>
            </a:r>
            <a:r>
              <a:rPr lang="en-GB" sz="3700" dirty="0">
                <a:latin typeface="Roboto Slab Light"/>
                <a:cs typeface="Calibri" panose="020F0502020204030204" pitchFamily="34" charset="0"/>
              </a:rPr>
              <a:t> </a:t>
            </a:r>
          </a:p>
          <a:p>
            <a:pPr marL="0" indent="0">
              <a:buNone/>
            </a:pPr>
            <a:endParaRPr lang="en-GB" sz="3700" dirty="0">
              <a:latin typeface="Roboto Slab Light"/>
              <a:cs typeface="Calibri" panose="020F0502020204030204" pitchFamily="34" charset="0"/>
            </a:endParaRPr>
          </a:p>
          <a:p>
            <a:pPr marL="0" indent="0">
              <a:buNone/>
            </a:pPr>
            <a:r>
              <a:rPr lang="en-GB" sz="3700" b="1" dirty="0">
                <a:latin typeface="Roboto Slab Light"/>
                <a:cs typeface="Calibri" panose="020F0502020204030204" pitchFamily="34" charset="0"/>
              </a:rPr>
              <a:t>Validating Emotions</a:t>
            </a:r>
          </a:p>
          <a:p>
            <a:r>
              <a:rPr lang="en-GB" sz="3700" dirty="0">
                <a:effectLst/>
                <a:latin typeface="Roboto Slab Light"/>
                <a:ea typeface="Calibri" panose="020F0502020204030204" pitchFamily="34" charset="0"/>
              </a:rPr>
              <a:t>Parenting a Teen Who Has Intense Emotions: DBT Skills to Help Your Teen Navigate Emotional and </a:t>
            </a:r>
            <a:r>
              <a:rPr lang="en-GB" sz="3700" dirty="0" err="1">
                <a:effectLst/>
                <a:latin typeface="Roboto Slab Light"/>
                <a:ea typeface="Calibri" panose="020F0502020204030204" pitchFamily="34" charset="0"/>
              </a:rPr>
              <a:t>Behavioral</a:t>
            </a:r>
            <a:r>
              <a:rPr lang="en-GB" sz="3700" dirty="0">
                <a:effectLst/>
                <a:latin typeface="Roboto Slab Light"/>
                <a:ea typeface="Calibri" panose="020F0502020204030204" pitchFamily="34" charset="0"/>
              </a:rPr>
              <a:t> Challenges by Pat Harvey </a:t>
            </a:r>
            <a:r>
              <a:rPr lang="en-GB" sz="3700" u="sng" dirty="0">
                <a:effectLst/>
                <a:latin typeface="Roboto Slab Light"/>
                <a:ea typeface="Calibri" panose="020F0502020204030204" pitchFamily="34" charset="0"/>
                <a:hlinkClick r:id="rId6">
                  <a:extLst>
                    <a:ext uri="{A12FA001-AC4F-418D-AE19-62706E023703}">
                      <ahyp:hlinkClr xmlns:ahyp="http://schemas.microsoft.com/office/drawing/2018/hyperlinkcolor" val="tx"/>
                    </a:ext>
                  </a:extLst>
                </a:hlinkClick>
              </a:rPr>
              <a:t>https://www.amazon.co.uk/gp/product/1626251886/ref=ppx_yo_dt_b_asin_title_o09_s00?ie=UTF8&amp;psc=1</a:t>
            </a:r>
            <a:endParaRPr lang="en-GB" sz="3700" u="sng" dirty="0">
              <a:effectLst/>
              <a:latin typeface="Roboto Slab Light"/>
              <a:ea typeface="Calibri" panose="020F0502020204030204" pitchFamily="34" charset="0"/>
            </a:endParaRPr>
          </a:p>
          <a:p>
            <a:endParaRPr lang="en-GB" sz="3700" u="sng" dirty="0">
              <a:effectLst/>
              <a:latin typeface="Roboto Slab Light"/>
              <a:ea typeface="Calibri" panose="020F0502020204030204" pitchFamily="34" charset="0"/>
            </a:endParaRPr>
          </a:p>
          <a:p>
            <a:r>
              <a:rPr lang="en-GB" sz="3700" dirty="0">
                <a:latin typeface="Roboto Slab Light"/>
                <a:hlinkClick r:id="rId7">
                  <a:extLst>
                    <a:ext uri="{A12FA001-AC4F-418D-AE19-62706E023703}">
                      <ahyp:hlinkClr xmlns:ahyp="http://schemas.microsoft.com/office/drawing/2018/hyperlinkcolor" val="tx"/>
                    </a:ext>
                  </a:extLst>
                </a:hlinkClick>
              </a:rPr>
              <a:t>What to Say to Kids When Nothing Seems to Work: A Practical Guide for Parents and Caregivers eBook: Lafrance, Adele, Miller, Ashley P.: Amazon.co.uk: Kindle Store</a:t>
            </a:r>
            <a:endParaRPr lang="en-GB" sz="3700" u="sng" dirty="0">
              <a:effectLst/>
              <a:latin typeface="Roboto Slab Light"/>
              <a:ea typeface="Calibri" panose="020F0502020204030204" pitchFamily="34" charset="0"/>
            </a:endParaRPr>
          </a:p>
          <a:p>
            <a:endParaRPr lang="en-GB" sz="2500" u="sng" dirty="0">
              <a:latin typeface="Roboto Slab Light"/>
              <a:ea typeface="Calibri" panose="020F0502020204030204" pitchFamily="34" charset="0"/>
            </a:endParaRPr>
          </a:p>
          <a:p>
            <a:endParaRPr lang="en-GB" sz="2500" dirty="0">
              <a:effectLst/>
              <a:latin typeface="Roboto Slab Light"/>
              <a:ea typeface="Calibri" panose="020F0502020204030204" pitchFamily="34" charset="0"/>
            </a:endParaRPr>
          </a:p>
          <a:p>
            <a:pPr marL="0" indent="0">
              <a:buNone/>
            </a:pPr>
            <a:endParaRPr lang="en-GB" sz="2300" b="1" dirty="0">
              <a:latin typeface="Roboto Slab Light"/>
              <a:cs typeface="Calibri" panose="020F0502020204030204" pitchFamily="34" charset="0"/>
            </a:endParaRPr>
          </a:p>
          <a:p>
            <a:pPr marL="0" indent="0">
              <a:buNone/>
            </a:pPr>
            <a:r>
              <a:rPr lang="en-GB" dirty="0">
                <a:latin typeface="Roboto Slab Light"/>
                <a:cs typeface="Calibri" panose="020F0502020204030204" pitchFamily="34" charset="0"/>
              </a:rPr>
              <a:t> </a:t>
            </a:r>
          </a:p>
          <a:p>
            <a:endParaRPr lang="en-GB" dirty="0"/>
          </a:p>
        </p:txBody>
      </p:sp>
    </p:spTree>
    <p:extLst>
      <p:ext uri="{BB962C8B-B14F-4D97-AF65-F5344CB8AC3E}">
        <p14:creationId xmlns:p14="http://schemas.microsoft.com/office/powerpoint/2010/main" val="39322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52018"/>
            <a:ext cx="6193666" cy="1655762"/>
          </a:xfrm>
        </p:spPr>
        <p:txBody>
          <a:bodyPr>
            <a:normAutofit/>
          </a:bodyPr>
          <a:lstStyle/>
          <a:p>
            <a:r>
              <a:rPr lang="en-GB" dirty="0">
                <a:solidFill>
                  <a:schemeClr val="accent2"/>
                </a:solidFill>
                <a:latin typeface="BROWN-LIGHT"/>
                <a:cs typeface="Calibri" panose="020F0502020204030204" pitchFamily="34" charset="0"/>
              </a:rPr>
              <a:t>Free information booklets</a:t>
            </a:r>
          </a:p>
        </p:txBody>
      </p:sp>
      <p:sp>
        <p:nvSpPr>
          <p:cNvPr id="3" name="Content Placeholder 2"/>
          <p:cNvSpPr>
            <a:spLocks noGrp="1"/>
          </p:cNvSpPr>
          <p:nvPr>
            <p:ph idx="1"/>
          </p:nvPr>
        </p:nvSpPr>
        <p:spPr>
          <a:xfrm>
            <a:off x="323528" y="845764"/>
            <a:ext cx="7679706" cy="4832338"/>
          </a:xfrm>
        </p:spPr>
        <p:txBody>
          <a:bodyPr>
            <a:normAutofit/>
          </a:bodyPr>
          <a:lstStyle/>
          <a:p>
            <a:pPr marL="0" indent="0" algn="ctr">
              <a:buNone/>
            </a:pPr>
            <a:r>
              <a:rPr lang="en-GB" dirty="0">
                <a:latin typeface="Roboto Slab Light"/>
                <a:cs typeface="Calibri" panose="020F0502020204030204" pitchFamily="34" charset="0"/>
              </a:rPr>
              <a:t>Free resources for parents, professionals and others interested in mental and emotional wellbeing</a:t>
            </a:r>
          </a:p>
          <a:p>
            <a:pPr marL="0" indent="0" algn="ctr">
              <a:buNone/>
            </a:pPr>
            <a:r>
              <a:rPr lang="en-GB" sz="1200" dirty="0">
                <a:hlinkClick r:id="rId2">
                  <a:extLst>
                    <a:ext uri="{A12FA001-AC4F-418D-AE19-62706E023703}">
                      <ahyp:hlinkClr xmlns:ahyp="http://schemas.microsoft.com/office/drawing/2018/hyperlinkcolor" val="tx"/>
                    </a:ext>
                  </a:extLst>
                </a:hlinkClick>
              </a:rPr>
              <a:t>Free practical mental health resources | Charlie Waller Trust</a:t>
            </a:r>
            <a:endParaRPr lang="en-GB" sz="1501" dirty="0">
              <a:latin typeface="Roboto Slab Light"/>
              <a:cs typeface="Calibri" panose="020F0502020204030204" pitchFamily="34" charset="0"/>
            </a:endParaRPr>
          </a:p>
        </p:txBody>
      </p:sp>
      <p:pic>
        <p:nvPicPr>
          <p:cNvPr id="5" name="Picture 4">
            <a:extLst>
              <a:ext uri="{FF2B5EF4-FFF2-40B4-BE49-F238E27FC236}">
                <a16:creationId xmlns:a16="http://schemas.microsoft.com/office/drawing/2014/main" id="{870601C5-D02C-4DC6-A548-DB9EB9F445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145" y="2168651"/>
            <a:ext cx="8564655" cy="2880427"/>
          </a:xfrm>
          <a:prstGeom prst="rect">
            <a:avLst/>
          </a:prstGeom>
        </p:spPr>
      </p:pic>
    </p:spTree>
    <p:extLst>
      <p:ext uri="{BB962C8B-B14F-4D97-AF65-F5344CB8AC3E}">
        <p14:creationId xmlns:p14="http://schemas.microsoft.com/office/powerpoint/2010/main" val="374749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4212" y="765175"/>
            <a:ext cx="7524751" cy="1655762"/>
          </a:xfrm>
        </p:spPr>
        <p:txBody>
          <a:bodyPr/>
          <a:lstStyle/>
          <a:p>
            <a:r>
              <a:rPr lang="en-US" altLang="en-US" dirty="0">
                <a:latin typeface="Brown-RegularItalic" pitchFamily="2" charset="0"/>
                <a:ea typeface="ＭＳ Ｐゴシック" panose="020B0600070205080204" pitchFamily="34" charset="-128"/>
                <a:cs typeface="Trebuchet MS" panose="020B0603020202020204" pitchFamily="34" charset="0"/>
              </a:rPr>
              <a:t>My kids – I have been a parent to teenagers for many years</a:t>
            </a:r>
          </a:p>
        </p:txBody>
      </p:sp>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7811" r="8003" b="15580"/>
          <a:stretch/>
        </p:blipFill>
        <p:spPr>
          <a:xfrm>
            <a:off x="686907" y="1708018"/>
            <a:ext cx="5688012" cy="379507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4" name="Picture 5" descr="Boys Get AN 2.jpg">
            <a:extLst>
              <a:ext uri="{FF2B5EF4-FFF2-40B4-BE49-F238E27FC236}">
                <a16:creationId xmlns:a16="http://schemas.microsoft.com/office/drawing/2014/main" id="{6167CD9A-3E02-4EE1-ACBD-4B7A0032DB6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4221" y="1236319"/>
            <a:ext cx="1648198" cy="236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6798FD7-EC8E-415D-8635-DEF067622E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14221" y="3723589"/>
            <a:ext cx="1677976" cy="2369236"/>
          </a:xfrm>
          <a:prstGeom prst="rect">
            <a:avLst/>
          </a:prstGeom>
        </p:spPr>
      </p:pic>
      <p:grpSp>
        <p:nvGrpSpPr>
          <p:cNvPr id="7" name="Group 6">
            <a:extLst>
              <a:ext uri="{FF2B5EF4-FFF2-40B4-BE49-F238E27FC236}">
                <a16:creationId xmlns:a16="http://schemas.microsoft.com/office/drawing/2014/main" id="{4F3A2762-D735-4115-BE27-AC8237D772B4}"/>
              </a:ext>
            </a:extLst>
          </p:cNvPr>
          <p:cNvGrpSpPr/>
          <p:nvPr/>
        </p:nvGrpSpPr>
        <p:grpSpPr>
          <a:xfrm>
            <a:off x="846387" y="5645098"/>
            <a:ext cx="5843973" cy="1096128"/>
            <a:chOff x="4531776" y="2309649"/>
            <a:chExt cx="1894808" cy="1833019"/>
          </a:xfrm>
        </p:grpSpPr>
        <p:pic>
          <p:nvPicPr>
            <p:cNvPr id="8" name="Graphic 7">
              <a:extLst>
                <a:ext uri="{FF2B5EF4-FFF2-40B4-BE49-F238E27FC236}">
                  <a16:creationId xmlns:a16="http://schemas.microsoft.com/office/drawing/2014/main" id="{2E2772AC-F3F1-44E9-8AC4-72C794EE0E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0" y="2309649"/>
              <a:ext cx="1854584" cy="1833019"/>
            </a:xfrm>
            <a:prstGeom prst="rect">
              <a:avLst/>
            </a:prstGeom>
          </p:spPr>
        </p:pic>
        <p:sp>
          <p:nvSpPr>
            <p:cNvPr id="9" name="TextBox 8">
              <a:extLst>
                <a:ext uri="{FF2B5EF4-FFF2-40B4-BE49-F238E27FC236}">
                  <a16:creationId xmlns:a16="http://schemas.microsoft.com/office/drawing/2014/main" id="{7D706419-DD75-4EEF-BDF5-7B2F12FE0E86}"/>
                </a:ext>
              </a:extLst>
            </p:cNvPr>
            <p:cNvSpPr txBox="1"/>
            <p:nvPr/>
          </p:nvSpPr>
          <p:spPr>
            <a:xfrm>
              <a:off x="4531776" y="2707496"/>
              <a:ext cx="1894386" cy="954107"/>
            </a:xfrm>
            <a:prstGeom prst="rect">
              <a:avLst/>
            </a:prstGeom>
            <a:noFill/>
          </p:spPr>
          <p:txBody>
            <a:bodyPr wrap="square">
              <a:spAutoFit/>
            </a:bodyPr>
            <a:lstStyle/>
            <a:p>
              <a:pPr algn="ctr"/>
              <a:r>
                <a:rPr lang="en-GB" sz="1400" dirty="0">
                  <a:solidFill>
                    <a:schemeClr val="bg1"/>
                  </a:solidFill>
                  <a:latin typeface="Roboto Slab" pitchFamily="2" charset="0"/>
                  <a:ea typeface="Roboto Slab" pitchFamily="2" charset="0"/>
                </a:rPr>
                <a:t>Worksheets downloadable from </a:t>
              </a:r>
            </a:p>
            <a:p>
              <a:pPr algn="ctr"/>
              <a:r>
                <a:rPr lang="en-US" sz="1400" b="1" dirty="0">
                  <a:solidFill>
                    <a:schemeClr val="bg1"/>
                  </a:solidFill>
                  <a:latin typeface="Roboto Slab" pitchFamily="2" charset="0"/>
                  <a:ea typeface="Roboto Slab" pitchFamily="2" charset="0"/>
                </a:rPr>
                <a:t>www.newmaudsleycarers-kent.co.uk</a:t>
              </a:r>
            </a:p>
          </p:txBody>
        </p:sp>
      </p:grpSp>
    </p:spTree>
    <p:extLst>
      <p:ext uri="{BB962C8B-B14F-4D97-AF65-F5344CB8AC3E}">
        <p14:creationId xmlns:p14="http://schemas.microsoft.com/office/powerpoint/2010/main" val="4117473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Tudor Colley Birthday (213 of 243).jpg">
            <a:extLst>
              <a:ext uri="{FF2B5EF4-FFF2-40B4-BE49-F238E27FC236}">
                <a16:creationId xmlns:a16="http://schemas.microsoft.com/office/drawing/2014/main" id="{A5D76428-FBDF-4493-8EAD-2016D89797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247" r="16247"/>
          <a:stretch/>
        </p:blipFill>
        <p:spPr bwMode="auto">
          <a:xfrm>
            <a:off x="1014487" y="956258"/>
            <a:ext cx="4945483" cy="4945483"/>
          </a:xfrm>
          <a:prstGeom prst="ellipse">
            <a:avLst/>
          </a:prstGeom>
          <a:solidFill>
            <a:srgbClr val="FFFFFF">
              <a:shade val="85000"/>
            </a:srgbClr>
          </a:solidFill>
          <a:ln w="9525">
            <a:noFill/>
            <a:miter lim="800000"/>
            <a:headEnd/>
            <a:tailEnd/>
          </a:ln>
          <a:effectLst/>
        </p:spPr>
      </p:pic>
    </p:spTree>
    <p:extLst>
      <p:ext uri="{BB962C8B-B14F-4D97-AF65-F5344CB8AC3E}">
        <p14:creationId xmlns:p14="http://schemas.microsoft.com/office/powerpoint/2010/main" val="3031827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7D16-2385-5848-A26E-C2E7E57ED693}"/>
              </a:ext>
            </a:extLst>
          </p:cNvPr>
          <p:cNvSpPr>
            <a:spLocks noGrp="1"/>
          </p:cNvSpPr>
          <p:nvPr>
            <p:ph type="ctrTitle"/>
          </p:nvPr>
        </p:nvSpPr>
        <p:spPr/>
        <p:txBody>
          <a:bodyPr/>
          <a:lstStyle/>
          <a:p>
            <a:r>
              <a:rPr lang="en-US" dirty="0"/>
              <a:t>Thank you</a:t>
            </a:r>
            <a:br>
              <a:rPr lang="en-US" dirty="0"/>
            </a:br>
            <a:r>
              <a:rPr lang="en-US" dirty="0"/>
              <a:t>for listening</a:t>
            </a:r>
          </a:p>
        </p:txBody>
      </p:sp>
      <p:sp>
        <p:nvSpPr>
          <p:cNvPr id="3" name="Subtitle 2">
            <a:extLst>
              <a:ext uri="{FF2B5EF4-FFF2-40B4-BE49-F238E27FC236}">
                <a16:creationId xmlns:a16="http://schemas.microsoft.com/office/drawing/2014/main" id="{77062D06-8BCE-CD4E-997E-A4477496C17C}"/>
              </a:ext>
            </a:extLst>
          </p:cNvPr>
          <p:cNvSpPr>
            <a:spLocks noGrp="1"/>
          </p:cNvSpPr>
          <p:nvPr>
            <p:ph type="subTitle" idx="1"/>
          </p:nvPr>
        </p:nvSpPr>
        <p:spPr/>
        <p:txBody>
          <a:bodyPr/>
          <a:lstStyle/>
          <a:p>
            <a:r>
              <a:rPr lang="en-GB" dirty="0">
                <a:solidFill>
                  <a:srgbClr val="EF7F1A"/>
                </a:solidFill>
              </a:rPr>
              <a:t>The Charlie Waller Trust</a:t>
            </a:r>
          </a:p>
          <a:p>
            <a:r>
              <a:rPr lang="en-GB" dirty="0">
                <a:solidFill>
                  <a:srgbClr val="FFFFFF"/>
                </a:solidFill>
              </a:rPr>
              <a:t>First Floor, Rear Office </a:t>
            </a:r>
            <a:r>
              <a:rPr lang="en-GB" dirty="0">
                <a:solidFill>
                  <a:srgbClr val="EF7F1A"/>
                </a:solidFill>
              </a:rPr>
              <a:t>•</a:t>
            </a:r>
            <a:r>
              <a:rPr lang="en-GB" dirty="0">
                <a:solidFill>
                  <a:srgbClr val="FFFFFF"/>
                </a:solidFill>
              </a:rPr>
              <a:t> 32 High Street</a:t>
            </a:r>
            <a:br>
              <a:rPr lang="en-GB" dirty="0">
                <a:solidFill>
                  <a:srgbClr val="FFFFFF"/>
                </a:solidFill>
              </a:rPr>
            </a:br>
            <a:r>
              <a:rPr lang="en-GB" dirty="0">
                <a:solidFill>
                  <a:srgbClr val="FFFFFF"/>
                </a:solidFill>
              </a:rPr>
              <a:t>Thatcham </a:t>
            </a:r>
            <a:r>
              <a:rPr lang="en-GB" dirty="0">
                <a:solidFill>
                  <a:srgbClr val="EF7F1A"/>
                </a:solidFill>
              </a:rPr>
              <a:t>•</a:t>
            </a:r>
            <a:r>
              <a:rPr lang="en-GB" dirty="0">
                <a:solidFill>
                  <a:srgbClr val="FFFFFF"/>
                </a:solidFill>
              </a:rPr>
              <a:t> Berkshire RG19 3JD</a:t>
            </a:r>
          </a:p>
          <a:p>
            <a:r>
              <a:rPr lang="en-GB" dirty="0">
                <a:solidFill>
                  <a:srgbClr val="FFFFFF"/>
                </a:solidFill>
              </a:rPr>
              <a:t>01635 869754 </a:t>
            </a:r>
            <a:r>
              <a:rPr lang="en-GB" dirty="0">
                <a:solidFill>
                  <a:srgbClr val="EF7F1A"/>
                </a:solidFill>
              </a:rPr>
              <a:t>•</a:t>
            </a:r>
            <a:r>
              <a:rPr lang="en-GB" dirty="0">
                <a:solidFill>
                  <a:srgbClr val="FFFFFF"/>
                </a:solidFill>
              </a:rPr>
              <a:t> hello@charliewaller.org</a:t>
            </a:r>
          </a:p>
        </p:txBody>
      </p:sp>
      <p:sp>
        <p:nvSpPr>
          <p:cNvPr id="4" name="Footer Placeholder 3">
            <a:extLst>
              <a:ext uri="{FF2B5EF4-FFF2-40B4-BE49-F238E27FC236}">
                <a16:creationId xmlns:a16="http://schemas.microsoft.com/office/drawing/2014/main" id="{65A2FD2D-4D00-9E42-BA63-3F4B41D66F79}"/>
              </a:ext>
            </a:extLst>
          </p:cNvPr>
          <p:cNvSpPr>
            <a:spLocks noGrp="1"/>
          </p:cNvSpPr>
          <p:nvPr>
            <p:ph type="ftr" sz="quarter" idx="11"/>
          </p:nvPr>
        </p:nvSpPr>
        <p:spPr/>
        <p:txBody>
          <a:bodyPr/>
          <a:lstStyle/>
          <a:p>
            <a:r>
              <a:rPr lang="en-US" dirty="0" err="1"/>
              <a:t>charliewaller.org</a:t>
            </a:r>
            <a:endParaRPr lang="en-US" dirty="0"/>
          </a:p>
        </p:txBody>
      </p:sp>
    </p:spTree>
    <p:extLst>
      <p:ext uri="{BB962C8B-B14F-4D97-AF65-F5344CB8AC3E}">
        <p14:creationId xmlns:p14="http://schemas.microsoft.com/office/powerpoint/2010/main" val="2882324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33955411-0A04-FF42-ABAB-7CEA0A11664E}"/>
              </a:ext>
            </a:extLst>
          </p:cNvPr>
          <p:cNvSpPr>
            <a:spLocks noChangeAspect="1"/>
          </p:cNvSpPr>
          <p:nvPr/>
        </p:nvSpPr>
        <p:spPr>
          <a:xfrm>
            <a:off x="1331911" y="2615465"/>
            <a:ext cx="2880000" cy="28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7CEBF-7BAF-1145-BFC1-848A0A7B1BBF}"/>
              </a:ext>
            </a:extLst>
          </p:cNvPr>
          <p:cNvSpPr>
            <a:spLocks noGrp="1"/>
          </p:cNvSpPr>
          <p:nvPr>
            <p:ph type="ctrTitle"/>
          </p:nvPr>
        </p:nvSpPr>
        <p:spPr>
          <a:xfrm>
            <a:off x="1331912" y="765175"/>
            <a:ext cx="5195888" cy="2663825"/>
          </a:xfrm>
        </p:spPr>
        <p:txBody>
          <a:bodyPr anchor="t" anchorCtr="0"/>
          <a:lstStyle/>
          <a:p>
            <a:r>
              <a:rPr lang="en-US" dirty="0"/>
              <a:t>Please consider donating </a:t>
            </a:r>
            <a:br>
              <a:rPr lang="en-US" dirty="0"/>
            </a:br>
            <a:r>
              <a:rPr lang="en-US" dirty="0"/>
              <a:t>to help us continue </a:t>
            </a:r>
            <a:br>
              <a:rPr lang="en-US" dirty="0"/>
            </a:br>
            <a:r>
              <a:rPr lang="en-US" dirty="0"/>
              <a:t>our support</a:t>
            </a:r>
            <a:endParaRPr lang="en-US" dirty="0">
              <a:solidFill>
                <a:schemeClr val="bg1"/>
              </a:solidFill>
            </a:endParaRPr>
          </a:p>
        </p:txBody>
      </p:sp>
      <p:sp>
        <p:nvSpPr>
          <p:cNvPr id="8" name="Content Placeholder 2">
            <a:extLst>
              <a:ext uri="{FF2B5EF4-FFF2-40B4-BE49-F238E27FC236}">
                <a16:creationId xmlns:a16="http://schemas.microsoft.com/office/drawing/2014/main" id="{DB17ECA0-F02E-BA4B-A78D-5B56797FC11B}"/>
              </a:ext>
            </a:extLst>
          </p:cNvPr>
          <p:cNvSpPr txBox="1">
            <a:spLocks/>
          </p:cNvSpPr>
          <p:nvPr/>
        </p:nvSpPr>
        <p:spPr>
          <a:xfrm>
            <a:off x="1331913" y="4236399"/>
            <a:ext cx="2879997" cy="1259065"/>
          </a:xfrm>
          <a:prstGeom prst="rect">
            <a:avLst/>
          </a:prstGeom>
        </p:spPr>
        <p:txBody>
          <a:bodyPr vert="horz" lIns="0" tIns="0" rIns="0" bIns="0" rtlCol="0" anchor="t" anchorCtr="0">
            <a:normAutofit/>
          </a:bodyPr>
          <a:lstStyle>
            <a:lvl1pPr marL="0" indent="0" algn="l" defTabSz="720000" rtl="0" eaLnBrk="1" latinLnBrk="0" hangingPunct="1">
              <a:lnSpc>
                <a:spcPct val="100000"/>
              </a:lnSpc>
              <a:spcBef>
                <a:spcPts val="0"/>
              </a:spcBef>
              <a:spcAft>
                <a:spcPts val="600"/>
              </a:spcAft>
              <a:buFontTx/>
              <a:buNone/>
              <a:defRPr lang="en-GB" sz="1200" b="0" i="0" kern="1200" baseline="0" smtClean="0">
                <a:solidFill>
                  <a:srgbClr val="EF811B"/>
                </a:solidFill>
                <a:effectLst/>
                <a:latin typeface="Roboto Slab" pitchFamily="2" charset="0"/>
                <a:ea typeface="Roboto Slab" pitchFamily="2" charset="0"/>
                <a:cs typeface="+mn-cs"/>
              </a:defRPr>
            </a:lvl1pPr>
            <a:lvl2pPr marL="457200" indent="0" algn="ctr" defTabSz="720000" rtl="0" eaLnBrk="1" latinLnBrk="0" hangingPunct="1">
              <a:lnSpc>
                <a:spcPct val="100000"/>
              </a:lnSpc>
              <a:spcBef>
                <a:spcPts val="0"/>
              </a:spcBef>
              <a:spcAft>
                <a:spcPts val="600"/>
              </a:spcAft>
              <a:buFont typeface="Arial" panose="020B0604020202020204" pitchFamily="34" charset="0"/>
              <a:buNone/>
              <a:defRPr sz="2000" b="0" i="0" kern="1200" baseline="0">
                <a:solidFill>
                  <a:srgbClr val="005E84"/>
                </a:solidFill>
                <a:latin typeface="Roboto Slab Light" pitchFamily="2" charset="0"/>
                <a:ea typeface="Roboto Slab Light" pitchFamily="2" charset="0"/>
                <a:cs typeface="+mn-cs"/>
              </a:defRPr>
            </a:lvl2pPr>
            <a:lvl3pPr marL="914400" indent="0" algn="ctr" defTabSz="720000" rtl="0" eaLnBrk="1" latinLnBrk="0" hangingPunct="1">
              <a:lnSpc>
                <a:spcPct val="90000"/>
              </a:lnSpc>
              <a:spcBef>
                <a:spcPts val="500"/>
              </a:spcBef>
              <a:buFont typeface="Arial" panose="020B0604020202020204" pitchFamily="34" charset="0"/>
              <a:buNone/>
              <a:defRPr sz="1800" b="0" i="0" kern="1200" baseline="0">
                <a:solidFill>
                  <a:srgbClr val="005E84"/>
                </a:solidFill>
                <a:latin typeface="Brown-RegularItalic" pitchFamily="2" charset="77"/>
                <a:ea typeface="+mn-ea"/>
                <a:cs typeface="+mn-cs"/>
              </a:defRPr>
            </a:lvl3pPr>
            <a:lvl4pPr marL="1371600" indent="0" algn="ctr" defTabSz="720000" rtl="0" eaLnBrk="1" latinLnBrk="0" hangingPunct="1">
              <a:lnSpc>
                <a:spcPct val="90000"/>
              </a:lnSpc>
              <a:spcBef>
                <a:spcPts val="500"/>
              </a:spcBef>
              <a:buFont typeface="Arial" panose="020B0604020202020204" pitchFamily="34" charset="0"/>
              <a:buNone/>
              <a:defRPr sz="1600" b="0" i="0" kern="1200" baseline="0">
                <a:solidFill>
                  <a:srgbClr val="005E84"/>
                </a:solidFill>
                <a:latin typeface="Brown-RegularItalic" pitchFamily="2" charset="77"/>
                <a:ea typeface="+mn-ea"/>
                <a:cs typeface="+mn-cs"/>
              </a:defRPr>
            </a:lvl4pPr>
            <a:lvl5pPr marL="1828800" indent="0" algn="ctr" defTabSz="720000" rtl="0" eaLnBrk="1" latinLnBrk="0" hangingPunct="1">
              <a:lnSpc>
                <a:spcPct val="90000"/>
              </a:lnSpc>
              <a:spcBef>
                <a:spcPts val="500"/>
              </a:spcBef>
              <a:buFont typeface="Arial" panose="020B0604020202020204" pitchFamily="34" charset="0"/>
              <a:buNone/>
              <a:defRPr sz="1600" b="0" i="0" kern="1200" baseline="0">
                <a:solidFill>
                  <a:srgbClr val="005E84"/>
                </a:solidFill>
                <a:latin typeface="Brown-RegularItalic"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600" dirty="0"/>
              <a:t>To donate £10 text</a:t>
            </a:r>
          </a:p>
          <a:p>
            <a:pPr algn="ctr"/>
            <a:r>
              <a:rPr lang="en-US" sz="1600" b="1" dirty="0">
                <a:solidFill>
                  <a:srgbClr val="005E84"/>
                </a:solidFill>
              </a:rPr>
              <a:t>CWT</a:t>
            </a:r>
            <a:br>
              <a:rPr lang="en-US" sz="1600" dirty="0">
                <a:solidFill>
                  <a:srgbClr val="005E84"/>
                </a:solidFill>
              </a:rPr>
            </a:br>
            <a:r>
              <a:rPr lang="en-US" sz="1600" dirty="0">
                <a:solidFill>
                  <a:srgbClr val="005E84"/>
                </a:solidFill>
              </a:rPr>
              <a:t>to </a:t>
            </a:r>
            <a:r>
              <a:rPr lang="en-US" sz="1600" b="1" dirty="0">
                <a:solidFill>
                  <a:srgbClr val="005E84"/>
                </a:solidFill>
              </a:rPr>
              <a:t>70085</a:t>
            </a:r>
          </a:p>
        </p:txBody>
      </p:sp>
      <p:pic>
        <p:nvPicPr>
          <p:cNvPr id="10" name="Picture 9">
            <a:extLst>
              <a:ext uri="{FF2B5EF4-FFF2-40B4-BE49-F238E27FC236}">
                <a16:creationId xmlns:a16="http://schemas.microsoft.com/office/drawing/2014/main" id="{3AC90CDD-D5F5-324E-9ED8-15ED96114A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2161" y="2975965"/>
            <a:ext cx="1079500" cy="1079500"/>
          </a:xfrm>
          <a:prstGeom prst="rect">
            <a:avLst/>
          </a:prstGeom>
        </p:spPr>
      </p:pic>
      <p:sp>
        <p:nvSpPr>
          <p:cNvPr id="14" name="Oval 13">
            <a:extLst>
              <a:ext uri="{FF2B5EF4-FFF2-40B4-BE49-F238E27FC236}">
                <a16:creationId xmlns:a16="http://schemas.microsoft.com/office/drawing/2014/main" id="{6B2FF91B-0329-FD46-AF02-CE207E1A5402}"/>
              </a:ext>
            </a:extLst>
          </p:cNvPr>
          <p:cNvSpPr>
            <a:spLocks noChangeAspect="1"/>
          </p:cNvSpPr>
          <p:nvPr/>
        </p:nvSpPr>
        <p:spPr>
          <a:xfrm>
            <a:off x="4316411" y="2615465"/>
            <a:ext cx="2880000" cy="28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D95D628D-2C01-B34E-82C6-8A0D0C835848}"/>
              </a:ext>
            </a:extLst>
          </p:cNvPr>
          <p:cNvSpPr txBox="1">
            <a:spLocks/>
          </p:cNvSpPr>
          <p:nvPr/>
        </p:nvSpPr>
        <p:spPr>
          <a:xfrm>
            <a:off x="4316413" y="4236399"/>
            <a:ext cx="2879997" cy="1259065"/>
          </a:xfrm>
          <a:prstGeom prst="rect">
            <a:avLst/>
          </a:prstGeom>
        </p:spPr>
        <p:txBody>
          <a:bodyPr vert="horz" lIns="0" tIns="0" rIns="0" bIns="0" rtlCol="0" anchor="t" anchorCtr="0">
            <a:normAutofit/>
          </a:bodyPr>
          <a:lstStyle>
            <a:lvl1pPr marL="0" indent="0" algn="l" defTabSz="720000" rtl="0" eaLnBrk="1" latinLnBrk="0" hangingPunct="1">
              <a:lnSpc>
                <a:spcPct val="100000"/>
              </a:lnSpc>
              <a:spcBef>
                <a:spcPts val="0"/>
              </a:spcBef>
              <a:spcAft>
                <a:spcPts val="600"/>
              </a:spcAft>
              <a:buFontTx/>
              <a:buNone/>
              <a:defRPr lang="en-GB" sz="1200" b="0" i="0" kern="1200" baseline="0" smtClean="0">
                <a:solidFill>
                  <a:srgbClr val="EF811B"/>
                </a:solidFill>
                <a:effectLst/>
                <a:latin typeface="Roboto Slab" pitchFamily="2" charset="0"/>
                <a:ea typeface="Roboto Slab" pitchFamily="2" charset="0"/>
                <a:cs typeface="+mn-cs"/>
              </a:defRPr>
            </a:lvl1pPr>
            <a:lvl2pPr marL="457200" indent="0" algn="ctr" defTabSz="720000" rtl="0" eaLnBrk="1" latinLnBrk="0" hangingPunct="1">
              <a:lnSpc>
                <a:spcPct val="100000"/>
              </a:lnSpc>
              <a:spcBef>
                <a:spcPts val="0"/>
              </a:spcBef>
              <a:spcAft>
                <a:spcPts val="600"/>
              </a:spcAft>
              <a:buFont typeface="Arial" panose="020B0604020202020204" pitchFamily="34" charset="0"/>
              <a:buNone/>
              <a:defRPr sz="2000" b="0" i="0" kern="1200" baseline="0">
                <a:solidFill>
                  <a:srgbClr val="005E84"/>
                </a:solidFill>
                <a:latin typeface="Roboto Slab Light" pitchFamily="2" charset="0"/>
                <a:ea typeface="Roboto Slab Light" pitchFamily="2" charset="0"/>
                <a:cs typeface="+mn-cs"/>
              </a:defRPr>
            </a:lvl2pPr>
            <a:lvl3pPr marL="914400" indent="0" algn="ctr" defTabSz="720000" rtl="0" eaLnBrk="1" latinLnBrk="0" hangingPunct="1">
              <a:lnSpc>
                <a:spcPct val="90000"/>
              </a:lnSpc>
              <a:spcBef>
                <a:spcPts val="500"/>
              </a:spcBef>
              <a:buFont typeface="Arial" panose="020B0604020202020204" pitchFamily="34" charset="0"/>
              <a:buNone/>
              <a:defRPr sz="1800" b="0" i="0" kern="1200" baseline="0">
                <a:solidFill>
                  <a:srgbClr val="005E84"/>
                </a:solidFill>
                <a:latin typeface="Brown-RegularItalic" pitchFamily="2" charset="77"/>
                <a:ea typeface="+mn-ea"/>
                <a:cs typeface="+mn-cs"/>
              </a:defRPr>
            </a:lvl3pPr>
            <a:lvl4pPr marL="1371600" indent="0" algn="ctr" defTabSz="720000" rtl="0" eaLnBrk="1" latinLnBrk="0" hangingPunct="1">
              <a:lnSpc>
                <a:spcPct val="90000"/>
              </a:lnSpc>
              <a:spcBef>
                <a:spcPts val="500"/>
              </a:spcBef>
              <a:buFont typeface="Arial" panose="020B0604020202020204" pitchFamily="34" charset="0"/>
              <a:buNone/>
              <a:defRPr sz="1600" b="0" i="0" kern="1200" baseline="0">
                <a:solidFill>
                  <a:srgbClr val="005E84"/>
                </a:solidFill>
                <a:latin typeface="Brown-RegularItalic" pitchFamily="2" charset="77"/>
                <a:ea typeface="+mn-ea"/>
                <a:cs typeface="+mn-cs"/>
              </a:defRPr>
            </a:lvl4pPr>
            <a:lvl5pPr marL="1828800" indent="0" algn="ctr" defTabSz="720000" rtl="0" eaLnBrk="1" latinLnBrk="0" hangingPunct="1">
              <a:lnSpc>
                <a:spcPct val="90000"/>
              </a:lnSpc>
              <a:spcBef>
                <a:spcPts val="500"/>
              </a:spcBef>
              <a:buFont typeface="Arial" panose="020B0604020202020204" pitchFamily="34" charset="0"/>
              <a:buNone/>
              <a:defRPr sz="1600" b="0" i="0" kern="1200" baseline="0">
                <a:solidFill>
                  <a:srgbClr val="005E84"/>
                </a:solidFill>
                <a:latin typeface="Brown-RegularItalic"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600" dirty="0"/>
              <a:t>To donate online visit</a:t>
            </a:r>
          </a:p>
          <a:p>
            <a:pPr algn="ctr"/>
            <a:r>
              <a:rPr lang="en-US" sz="1600" b="1" dirty="0" err="1">
                <a:solidFill>
                  <a:srgbClr val="005E84"/>
                </a:solidFill>
              </a:rPr>
              <a:t>charliewaller.org</a:t>
            </a:r>
            <a:br>
              <a:rPr lang="en-US" sz="1600" b="1" dirty="0">
                <a:solidFill>
                  <a:srgbClr val="005E84"/>
                </a:solidFill>
              </a:rPr>
            </a:br>
            <a:r>
              <a:rPr lang="en-US" sz="1600" b="1" dirty="0">
                <a:solidFill>
                  <a:srgbClr val="005E84"/>
                </a:solidFill>
              </a:rPr>
              <a:t>/donate</a:t>
            </a:r>
          </a:p>
        </p:txBody>
      </p:sp>
      <p:pic>
        <p:nvPicPr>
          <p:cNvPr id="11" name="Picture 10">
            <a:extLst>
              <a:ext uri="{FF2B5EF4-FFF2-40B4-BE49-F238E27FC236}">
                <a16:creationId xmlns:a16="http://schemas.microsoft.com/office/drawing/2014/main" id="{37994EB1-ACFF-954D-84B3-35DBB256AF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6661" y="2975965"/>
            <a:ext cx="1079500" cy="1092200"/>
          </a:xfrm>
          <a:prstGeom prst="rect">
            <a:avLst/>
          </a:prstGeom>
        </p:spPr>
      </p:pic>
    </p:spTree>
    <p:extLst>
      <p:ext uri="{BB962C8B-B14F-4D97-AF65-F5344CB8AC3E}">
        <p14:creationId xmlns:p14="http://schemas.microsoft.com/office/powerpoint/2010/main" val="356792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4DE6-4BAD-4467-9181-D682E6B7BE6B}"/>
              </a:ext>
            </a:extLst>
          </p:cNvPr>
          <p:cNvSpPr>
            <a:spLocks noGrp="1"/>
          </p:cNvSpPr>
          <p:nvPr>
            <p:ph type="title"/>
          </p:nvPr>
        </p:nvSpPr>
        <p:spPr/>
        <p:txBody>
          <a:bodyPr/>
          <a:lstStyle/>
          <a:p>
            <a:r>
              <a:rPr lang="en-GB" altLang="en-US" sz="3200" dirty="0"/>
              <a:t>Outline of Session</a:t>
            </a:r>
            <a:br>
              <a:rPr lang="en-GB" altLang="en-US" sz="3200" dirty="0"/>
            </a:br>
            <a:endParaRPr lang="en-GB" dirty="0"/>
          </a:p>
        </p:txBody>
      </p:sp>
      <p:sp>
        <p:nvSpPr>
          <p:cNvPr id="27652" name="Text Placeholder 12">
            <a:extLst>
              <a:ext uri="{FF2B5EF4-FFF2-40B4-BE49-F238E27FC236}">
                <a16:creationId xmlns:a16="http://schemas.microsoft.com/office/drawing/2014/main" id="{25201377-A3FE-45AA-A7B8-6B3CDF8426B2}"/>
              </a:ext>
            </a:extLst>
          </p:cNvPr>
          <p:cNvSpPr>
            <a:spLocks noGrp="1"/>
          </p:cNvSpPr>
          <p:nvPr>
            <p:ph idx="1"/>
          </p:nvPr>
        </p:nvSpPr>
        <p:spPr>
          <a:xfrm>
            <a:off x="684210" y="1298713"/>
            <a:ext cx="7359859" cy="5128591"/>
          </a:xfrm>
        </p:spPr>
        <p:txBody>
          <a:bodyPr>
            <a:normAutofit/>
          </a:bodyPr>
          <a:lstStyle/>
          <a:p>
            <a:pPr marL="342900" lvl="0" indent="-342900" algn="just">
              <a:buFont typeface="Symbol" panose="05050102010706020507" pitchFamily="18" charset="2"/>
              <a:buChar char=""/>
            </a:pPr>
            <a:r>
              <a:rPr lang="en-GB" sz="2400" dirty="0">
                <a:effectLst/>
                <a:latin typeface="Roboto Slab Light"/>
                <a:ea typeface="Times New Roman" panose="02020603050405020304" pitchFamily="18" charset="0"/>
              </a:rPr>
              <a:t>What is self harm and why do young people adopt this as a coping strategy?</a:t>
            </a:r>
          </a:p>
          <a:p>
            <a:pPr marL="342900" lvl="0" indent="-342900">
              <a:buFont typeface="Symbol" panose="05050102010706020507" pitchFamily="18" charset="2"/>
              <a:buChar char=""/>
            </a:pPr>
            <a:r>
              <a:rPr lang="en-GB" sz="2400" dirty="0">
                <a:effectLst/>
                <a:latin typeface="Roboto Slab Light"/>
                <a:ea typeface="Times New Roman" panose="02020603050405020304" pitchFamily="18" charset="0"/>
              </a:rPr>
              <a:t>How to approach your child if you think they are self harming</a:t>
            </a:r>
          </a:p>
          <a:p>
            <a:pPr marL="342900" lvl="0" indent="-342900">
              <a:buFont typeface="Symbol" panose="05050102010706020507" pitchFamily="18" charset="2"/>
              <a:buChar char=""/>
            </a:pPr>
            <a:r>
              <a:rPr lang="en-GB" sz="2400" dirty="0">
                <a:effectLst/>
                <a:latin typeface="Roboto Slab Light"/>
                <a:ea typeface="Times New Roman" panose="02020603050405020304" pitchFamily="18" charset="0"/>
              </a:rPr>
              <a:t>How to respond if your child tells you they are self harming</a:t>
            </a:r>
          </a:p>
          <a:p>
            <a:pPr marL="342900" lvl="0" indent="-342900">
              <a:buFont typeface="Symbol" panose="05050102010706020507" pitchFamily="18" charset="2"/>
              <a:buChar char=""/>
            </a:pPr>
            <a:r>
              <a:rPr lang="en-GB" sz="2400" dirty="0">
                <a:effectLst/>
                <a:latin typeface="Roboto Slab Light"/>
                <a:ea typeface="Times New Roman" panose="02020603050405020304" pitchFamily="18" charset="0"/>
              </a:rPr>
              <a:t>Resisting the fix it urge – why just telling them to stop is unlikely to be effective</a:t>
            </a:r>
          </a:p>
          <a:p>
            <a:pPr marL="342900" lvl="0" indent="-342900">
              <a:buFont typeface="Symbol" panose="05050102010706020507" pitchFamily="18" charset="2"/>
              <a:buChar char=""/>
            </a:pPr>
            <a:r>
              <a:rPr lang="en-GB" sz="2400" dirty="0">
                <a:effectLst/>
                <a:latin typeface="Roboto Slab Light"/>
                <a:ea typeface="Times New Roman" panose="02020603050405020304" pitchFamily="18" charset="0"/>
              </a:rPr>
              <a:t>Seeking help for your child and your family</a:t>
            </a:r>
          </a:p>
          <a:p>
            <a:pPr marL="342900" lvl="0" indent="-342900" algn="just">
              <a:buFont typeface="Symbol" panose="05050102010706020507" pitchFamily="18" charset="2"/>
              <a:buChar char=""/>
            </a:pPr>
            <a:r>
              <a:rPr lang="en-GB" sz="2400" dirty="0">
                <a:effectLst/>
                <a:latin typeface="Roboto Slab Light"/>
                <a:ea typeface="Times New Roman" panose="02020603050405020304" pitchFamily="18" charset="0"/>
              </a:rPr>
              <a:t>Awareness of medical risk and emergency first aid</a:t>
            </a:r>
          </a:p>
          <a:p>
            <a:pPr marL="342900" lvl="0" indent="-342900" algn="just">
              <a:buFont typeface="Symbol" panose="05050102010706020507" pitchFamily="18" charset="2"/>
              <a:buChar char=""/>
            </a:pPr>
            <a:r>
              <a:rPr lang="en-GB" sz="2400" dirty="0">
                <a:effectLst/>
                <a:latin typeface="Roboto Slab Light"/>
                <a:ea typeface="Times New Roman" panose="02020603050405020304" pitchFamily="18" charset="0"/>
              </a:rPr>
              <a:t>Harm minimisation techniques</a:t>
            </a:r>
          </a:p>
          <a:p>
            <a:pPr marL="342900" lvl="0" indent="-342900" algn="just">
              <a:buFont typeface="Symbol" panose="05050102010706020507" pitchFamily="18" charset="2"/>
              <a:buChar char=""/>
            </a:pPr>
            <a:r>
              <a:rPr lang="en-GB" sz="2400" dirty="0">
                <a:latin typeface="Roboto Slab Light"/>
                <a:ea typeface="Times New Roman" panose="02020603050405020304" pitchFamily="18" charset="0"/>
              </a:rPr>
              <a:t>Looking after yourselves</a:t>
            </a:r>
            <a:endParaRPr lang="en-GB" sz="2400" dirty="0">
              <a:effectLst/>
              <a:latin typeface="Roboto Slab Light"/>
              <a:ea typeface="Times New Roman" panose="02020603050405020304" pitchFamily="18" charset="0"/>
            </a:endParaRPr>
          </a:p>
          <a:p>
            <a:endParaRPr lang="en-GB"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1305" y="1567768"/>
            <a:ext cx="3520560" cy="3421968"/>
          </a:xfrm>
          <a:prstGeom prst="wedgeEllipseCallout">
            <a:avLst>
              <a:gd name="adj1" fmla="val 42406"/>
              <a:gd name="adj2" fmla="val 481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335" b="1" dirty="0">
                <a:solidFill>
                  <a:prstClr val="white"/>
                </a:solidFill>
                <a:latin typeface="Roboto Slab Light"/>
              </a:rPr>
              <a:t>Harm to oneself in order to cope</a:t>
            </a:r>
          </a:p>
        </p:txBody>
      </p:sp>
      <p:sp>
        <p:nvSpPr>
          <p:cNvPr id="40" name="Rounded Rectangle 39"/>
          <p:cNvSpPr/>
          <p:nvPr/>
        </p:nvSpPr>
        <p:spPr>
          <a:xfrm>
            <a:off x="4271503" y="1186520"/>
            <a:ext cx="3783359" cy="7624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335" b="1" dirty="0">
                <a:solidFill>
                  <a:prstClr val="white"/>
                </a:solidFill>
                <a:latin typeface="Roboto Slab Light"/>
              </a:rPr>
              <a:t>Cutting, burning, embedding</a:t>
            </a:r>
          </a:p>
        </p:txBody>
      </p:sp>
      <p:sp>
        <p:nvSpPr>
          <p:cNvPr id="42" name="Rounded Rectangle 41"/>
          <p:cNvSpPr/>
          <p:nvPr/>
        </p:nvSpPr>
        <p:spPr>
          <a:xfrm>
            <a:off x="4270178" y="3008037"/>
            <a:ext cx="3783359" cy="7611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335" b="1" dirty="0">
                <a:solidFill>
                  <a:prstClr val="white"/>
                </a:solidFill>
                <a:latin typeface="Roboto Slab Light"/>
              </a:rPr>
              <a:t>Scratching, banging</a:t>
            </a:r>
          </a:p>
        </p:txBody>
      </p:sp>
      <p:sp>
        <p:nvSpPr>
          <p:cNvPr id="43" name="Rounded Rectangle 42"/>
          <p:cNvSpPr/>
          <p:nvPr/>
        </p:nvSpPr>
        <p:spPr>
          <a:xfrm>
            <a:off x="4270179" y="3872466"/>
            <a:ext cx="3783359" cy="7624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335" b="1" dirty="0">
                <a:solidFill>
                  <a:prstClr val="white"/>
                </a:solidFill>
                <a:latin typeface="Roboto Slab Light"/>
              </a:rPr>
              <a:t>Punching, hitting, biting</a:t>
            </a:r>
          </a:p>
        </p:txBody>
      </p:sp>
      <p:sp>
        <p:nvSpPr>
          <p:cNvPr id="44" name="Rounded Rectangle 43"/>
          <p:cNvSpPr/>
          <p:nvPr/>
        </p:nvSpPr>
        <p:spPr>
          <a:xfrm>
            <a:off x="4278122" y="4738218"/>
            <a:ext cx="3782035" cy="7611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335" b="1" dirty="0">
                <a:solidFill>
                  <a:prstClr val="white"/>
                </a:solidFill>
                <a:latin typeface="Roboto Slab Light"/>
              </a:rPr>
              <a:t>Eating disorders, drugs, alcohol</a:t>
            </a:r>
          </a:p>
        </p:txBody>
      </p:sp>
      <p:sp>
        <p:nvSpPr>
          <p:cNvPr id="45" name="Rounded Rectangle 44"/>
          <p:cNvSpPr/>
          <p:nvPr/>
        </p:nvSpPr>
        <p:spPr>
          <a:xfrm>
            <a:off x="4271503" y="2084041"/>
            <a:ext cx="3783359" cy="7611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335" b="1" dirty="0">
                <a:solidFill>
                  <a:prstClr val="white"/>
                </a:solidFill>
                <a:latin typeface="Roboto Slab Light"/>
              </a:rPr>
              <a:t>Overdosing, consuming poison</a:t>
            </a:r>
          </a:p>
        </p:txBody>
      </p:sp>
    </p:spTree>
    <p:extLst>
      <p:ext uri="{BB962C8B-B14F-4D97-AF65-F5344CB8AC3E}">
        <p14:creationId xmlns:p14="http://schemas.microsoft.com/office/powerpoint/2010/main" val="29998929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50640" y="371061"/>
            <a:ext cx="3182364" cy="2697872"/>
          </a:xfrm>
          <a:prstGeom prst="wedgeEllipseCallout">
            <a:avLst>
              <a:gd name="adj1" fmla="val 46628"/>
              <a:gd name="adj2" fmla="val 48001"/>
            </a:avLst>
          </a:prstGeom>
          <a:solidFill>
            <a:schemeClr val="accent2"/>
          </a:solidFill>
          <a:ln>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69" b="1" dirty="0">
                <a:solidFill>
                  <a:schemeClr val="bg1"/>
                </a:solidFill>
                <a:latin typeface="Roboto Slab Light"/>
              </a:rPr>
              <a:t>Self harm can be direct or indirect</a:t>
            </a:r>
          </a:p>
          <a:p>
            <a:pPr algn="ctr">
              <a:defRPr/>
            </a:pPr>
            <a:r>
              <a:rPr lang="en-GB" sz="2001" dirty="0">
                <a:solidFill>
                  <a:schemeClr val="bg1"/>
                </a:solidFill>
                <a:latin typeface="Roboto Slab Light"/>
              </a:rPr>
              <a:t>e.g. cutting vs risk taking</a:t>
            </a:r>
          </a:p>
        </p:txBody>
      </p:sp>
      <p:sp>
        <p:nvSpPr>
          <p:cNvPr id="5" name="Rounded Rectangle 4"/>
          <p:cNvSpPr/>
          <p:nvPr/>
        </p:nvSpPr>
        <p:spPr>
          <a:xfrm>
            <a:off x="4872498" y="477078"/>
            <a:ext cx="3182364" cy="2591855"/>
          </a:xfrm>
          <a:prstGeom prst="wedgeEllipseCallout">
            <a:avLst>
              <a:gd name="adj1" fmla="val 41631"/>
              <a:gd name="adj2" fmla="val 54319"/>
            </a:avLst>
          </a:prstGeom>
          <a:solidFill>
            <a:schemeClr val="accent2"/>
          </a:solidFill>
          <a:ln>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69" b="1" dirty="0">
                <a:solidFill>
                  <a:schemeClr val="bg1"/>
                </a:solidFill>
                <a:latin typeface="Roboto Slab Light"/>
              </a:rPr>
              <a:t>Self harm can be transient or    longer term</a:t>
            </a:r>
            <a:endParaRPr lang="en-GB" sz="2001" dirty="0">
              <a:solidFill>
                <a:schemeClr val="bg1"/>
              </a:solidFill>
              <a:latin typeface="Roboto Slab Light"/>
            </a:endParaRPr>
          </a:p>
        </p:txBody>
      </p:sp>
      <p:sp>
        <p:nvSpPr>
          <p:cNvPr id="6" name="Rounded Rectangle 5"/>
          <p:cNvSpPr/>
          <p:nvPr/>
        </p:nvSpPr>
        <p:spPr>
          <a:xfrm>
            <a:off x="1250640" y="3308536"/>
            <a:ext cx="3182364" cy="2697871"/>
          </a:xfrm>
          <a:prstGeom prst="wedgeEllipseCallout">
            <a:avLst>
              <a:gd name="adj1" fmla="val 43297"/>
              <a:gd name="adj2" fmla="val 56196"/>
            </a:avLst>
          </a:prstGeom>
          <a:solidFill>
            <a:schemeClr val="accent2"/>
          </a:solidFill>
          <a:ln>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335" b="1" dirty="0">
                <a:solidFill>
                  <a:schemeClr val="bg1"/>
                </a:solidFill>
                <a:latin typeface="Roboto Slab Light"/>
              </a:rPr>
              <a:t>Self harm is usually conducted at times of anger, distress, fear or worry…</a:t>
            </a:r>
            <a:endParaRPr lang="en-GB" sz="1668" dirty="0">
              <a:solidFill>
                <a:schemeClr val="bg1"/>
              </a:solidFill>
              <a:latin typeface="Roboto Slab Light"/>
            </a:endParaRPr>
          </a:p>
        </p:txBody>
      </p:sp>
      <p:sp>
        <p:nvSpPr>
          <p:cNvPr id="7" name="Rounded Rectangle 6"/>
          <p:cNvSpPr/>
          <p:nvPr/>
        </p:nvSpPr>
        <p:spPr>
          <a:xfrm>
            <a:off x="4872498" y="3308536"/>
            <a:ext cx="3182364" cy="2591855"/>
          </a:xfrm>
          <a:prstGeom prst="wedgeEllipseCallout">
            <a:avLst>
              <a:gd name="adj1" fmla="val 44546"/>
              <a:gd name="adj2" fmla="val 55342"/>
            </a:avLst>
          </a:prstGeom>
          <a:solidFill>
            <a:schemeClr val="accent2"/>
          </a:solidFill>
          <a:ln>
            <a:solidFill>
              <a:srgbClr val="49AA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69" b="1" dirty="0">
                <a:solidFill>
                  <a:schemeClr val="bg1"/>
                </a:solidFill>
                <a:latin typeface="Roboto Slab Light"/>
              </a:rPr>
              <a:t>…and is a way of coping with these feelings</a:t>
            </a:r>
            <a:endParaRPr lang="en-GB" sz="2001" dirty="0">
              <a:solidFill>
                <a:schemeClr val="bg1"/>
              </a:solidFill>
              <a:latin typeface="Roboto Slab Light"/>
            </a:endParaRPr>
          </a:p>
        </p:txBody>
      </p:sp>
    </p:spTree>
    <p:extLst>
      <p:ext uri="{BB962C8B-B14F-4D97-AF65-F5344CB8AC3E}">
        <p14:creationId xmlns:p14="http://schemas.microsoft.com/office/powerpoint/2010/main" val="18329101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le 1"/>
          <p:cNvSpPr>
            <a:spLocks noGrp="1"/>
          </p:cNvSpPr>
          <p:nvPr>
            <p:ph type="title"/>
          </p:nvPr>
        </p:nvSpPr>
        <p:spPr>
          <a:xfrm>
            <a:off x="179512" y="0"/>
            <a:ext cx="8229600" cy="1143000"/>
          </a:xfrm>
        </p:spPr>
        <p:txBody>
          <a:bodyPr>
            <a:normAutofit/>
          </a:bodyPr>
          <a:lstStyle/>
          <a:p>
            <a:pPr>
              <a:lnSpc>
                <a:spcPct val="110000"/>
              </a:lnSpc>
              <a:defRPr/>
            </a:pPr>
            <a:br>
              <a:rPr lang="en-GB" altLang="en-US" sz="2669" b="1" dirty="0">
                <a:latin typeface="Arial" pitchFamily="34" charset="0"/>
              </a:rPr>
            </a:br>
            <a:r>
              <a:rPr lang="en-GB" altLang="en-US" sz="3600" dirty="0">
                <a:latin typeface="BROWN-LIGHT"/>
              </a:rPr>
              <a:t>Warning signs of self harm</a:t>
            </a:r>
            <a:endParaRPr lang="en-GB" altLang="en-US" sz="3600" b="1" dirty="0">
              <a:latin typeface="Arial" pitchFamily="34" charset="0"/>
            </a:endParaRPr>
          </a:p>
        </p:txBody>
      </p:sp>
      <p:sp>
        <p:nvSpPr>
          <p:cNvPr id="22531" name="Content Placeholder 2"/>
          <p:cNvSpPr>
            <a:spLocks noGrp="1"/>
          </p:cNvSpPr>
          <p:nvPr>
            <p:ph idx="1"/>
          </p:nvPr>
        </p:nvSpPr>
        <p:spPr>
          <a:xfrm>
            <a:off x="207219" y="1052736"/>
            <a:ext cx="8229600" cy="5334812"/>
          </a:xfrm>
        </p:spPr>
        <p:txBody>
          <a:bodyPr>
            <a:normAutofit lnSpcReduction="10000"/>
          </a:bodyPr>
          <a:lstStyle/>
          <a:p>
            <a:pPr marL="457200" indent="-457200" eaLnBrk="1" hangingPunct="1">
              <a:buClr>
                <a:schemeClr val="tx1">
                  <a:lumMod val="95000"/>
                  <a:lumOff val="5000"/>
                </a:schemeClr>
              </a:buClr>
              <a:buFont typeface="Arial" panose="020B0604020202020204" pitchFamily="34" charset="0"/>
              <a:buChar char="•"/>
              <a:defRPr/>
            </a:pPr>
            <a:r>
              <a:rPr lang="en-GB" sz="2800" dirty="0">
                <a:latin typeface="Roboto Slab Light"/>
                <a:cs typeface="Calibri" panose="020F0502020204030204" pitchFamily="34" charset="0"/>
              </a:rPr>
              <a:t>Unexplained cuts, bruises, burns, broken bones</a:t>
            </a:r>
          </a:p>
          <a:p>
            <a:pPr marL="457200" indent="-457200" eaLnBrk="1" hangingPunct="1">
              <a:buClr>
                <a:schemeClr val="tx1">
                  <a:lumMod val="95000"/>
                  <a:lumOff val="5000"/>
                </a:schemeClr>
              </a:buClr>
              <a:buFont typeface="Arial" panose="020B0604020202020204" pitchFamily="34" charset="0"/>
              <a:buChar char="•"/>
              <a:defRPr/>
            </a:pPr>
            <a:r>
              <a:rPr lang="en-GB" sz="2800" dirty="0">
                <a:latin typeface="Roboto Slab Light"/>
                <a:cs typeface="Calibri" panose="020F0502020204030204" pitchFamily="34" charset="0"/>
              </a:rPr>
              <a:t>Keeping fully covered in all weathers</a:t>
            </a:r>
          </a:p>
          <a:p>
            <a:pPr marL="457200" indent="-457200" eaLnBrk="1" hangingPunct="1">
              <a:buClr>
                <a:schemeClr val="tx1">
                  <a:lumMod val="95000"/>
                  <a:lumOff val="5000"/>
                </a:schemeClr>
              </a:buClr>
              <a:buFont typeface="Arial" panose="020B0604020202020204" pitchFamily="34" charset="0"/>
              <a:buChar char="•"/>
              <a:defRPr/>
            </a:pPr>
            <a:r>
              <a:rPr lang="en-GB" sz="2800" dirty="0">
                <a:latin typeface="Roboto Slab Light"/>
                <a:cs typeface="Calibri" panose="020F0502020204030204" pitchFamily="34" charset="0"/>
              </a:rPr>
              <a:t>Sharp objects, blades, scissors routinely carried around</a:t>
            </a:r>
          </a:p>
          <a:p>
            <a:pPr marL="457200" indent="-457200" eaLnBrk="1" hangingPunct="1">
              <a:buClr>
                <a:schemeClr val="tx1">
                  <a:lumMod val="95000"/>
                  <a:lumOff val="5000"/>
                </a:schemeClr>
              </a:buClr>
              <a:buFont typeface="Arial" panose="020B0604020202020204" pitchFamily="34" charset="0"/>
              <a:buChar char="•"/>
              <a:defRPr/>
            </a:pPr>
            <a:r>
              <a:rPr lang="en-GB" sz="2800" dirty="0">
                <a:latin typeface="Roboto Slab Light"/>
                <a:cs typeface="Calibri" panose="020F0502020204030204" pitchFamily="34" charset="0"/>
              </a:rPr>
              <a:t>Blood stains on clothes, personal belongings, tissues</a:t>
            </a:r>
          </a:p>
          <a:p>
            <a:pPr marL="457200" indent="-457200" eaLnBrk="1" hangingPunct="1">
              <a:buClr>
                <a:schemeClr val="tx1">
                  <a:lumMod val="95000"/>
                  <a:lumOff val="5000"/>
                </a:schemeClr>
              </a:buClr>
              <a:buFont typeface="Arial" panose="020B0604020202020204" pitchFamily="34" charset="0"/>
              <a:buChar char="•"/>
              <a:defRPr/>
            </a:pPr>
            <a:r>
              <a:rPr lang="en-GB" sz="2800" dirty="0">
                <a:latin typeface="Roboto Slab Light"/>
                <a:cs typeface="Calibri" panose="020F0502020204030204" pitchFamily="34" charset="0"/>
              </a:rPr>
              <a:t>Social isolation</a:t>
            </a:r>
          </a:p>
          <a:p>
            <a:pPr marL="457200" indent="-457200" eaLnBrk="1" hangingPunct="1">
              <a:buClr>
                <a:schemeClr val="tx1">
                  <a:lumMod val="95000"/>
                  <a:lumOff val="5000"/>
                </a:schemeClr>
              </a:buClr>
              <a:buFont typeface="Arial" panose="020B0604020202020204" pitchFamily="34" charset="0"/>
              <a:buChar char="•"/>
              <a:defRPr/>
            </a:pPr>
            <a:r>
              <a:rPr lang="en-GB" sz="2800" dirty="0">
                <a:latin typeface="Roboto Slab Light"/>
                <a:cs typeface="Calibri" panose="020F0502020204030204" pitchFamily="34" charset="0"/>
              </a:rPr>
              <a:t>Evidence of changes to sleep or eating patterns</a:t>
            </a:r>
          </a:p>
          <a:p>
            <a:pPr marL="457200" indent="-457200" eaLnBrk="1" hangingPunct="1">
              <a:buClr>
                <a:schemeClr val="tx1">
                  <a:lumMod val="95000"/>
                  <a:lumOff val="5000"/>
                </a:schemeClr>
              </a:buClr>
              <a:buFont typeface="Arial" panose="020B0604020202020204" pitchFamily="34" charset="0"/>
              <a:buChar char="•"/>
              <a:defRPr/>
            </a:pPr>
            <a:r>
              <a:rPr lang="en-GB" sz="2800" dirty="0">
                <a:latin typeface="Roboto Slab Light"/>
                <a:cs typeface="Calibri" panose="020F0502020204030204" pitchFamily="34" charset="0"/>
              </a:rPr>
              <a:t>Low self esteem, irritability, mood swings</a:t>
            </a:r>
          </a:p>
          <a:p>
            <a:pPr marL="457200" indent="-457200" eaLnBrk="1" hangingPunct="1">
              <a:buClr>
                <a:schemeClr val="tx1">
                  <a:lumMod val="95000"/>
                  <a:lumOff val="5000"/>
                </a:schemeClr>
              </a:buClr>
              <a:buFont typeface="Arial" panose="020B0604020202020204" pitchFamily="34" charset="0"/>
              <a:buChar char="•"/>
              <a:defRPr/>
            </a:pPr>
            <a:r>
              <a:rPr lang="en-GB" sz="2800" dirty="0">
                <a:latin typeface="Roboto Slab Light"/>
                <a:cs typeface="Calibri" panose="020F0502020204030204" pitchFamily="34" charset="0"/>
              </a:rPr>
              <a:t>Poor performance in school work </a:t>
            </a:r>
          </a:p>
          <a:p>
            <a:pPr marL="457200" indent="-457200" eaLnBrk="1" hangingPunct="1">
              <a:buClr>
                <a:schemeClr val="tx1">
                  <a:lumMod val="95000"/>
                  <a:lumOff val="5000"/>
                </a:schemeClr>
              </a:buClr>
              <a:buFont typeface="Arial" panose="020B0604020202020204" pitchFamily="34" charset="0"/>
              <a:buChar char="•"/>
              <a:defRPr/>
            </a:pPr>
            <a:r>
              <a:rPr lang="en-GB" sz="2800" dirty="0">
                <a:latin typeface="Roboto Slab Light"/>
                <a:cs typeface="Calibri" panose="020F0502020204030204" pitchFamily="34" charset="0"/>
              </a:rPr>
              <a:t>Loss of interest in favourite hobbies or sports </a:t>
            </a:r>
          </a:p>
          <a:p>
            <a:pPr eaLnBrk="1" hangingPunct="1">
              <a:buClr>
                <a:schemeClr val="tx1">
                  <a:lumMod val="95000"/>
                  <a:lumOff val="5000"/>
                </a:schemeClr>
              </a:buClr>
              <a:defRPr/>
            </a:pPr>
            <a:endParaRPr lang="en-AU" sz="1668" dirty="0">
              <a:solidFill>
                <a:schemeClr val="tx1">
                  <a:lumMod val="95000"/>
                  <a:lumOff val="5000"/>
                </a:schemeClr>
              </a:solidFill>
              <a:latin typeface="Arial" pitchFamily="34" charset="0"/>
            </a:endParaRPr>
          </a:p>
          <a:p>
            <a:pPr eaLnBrk="1" hangingPunct="1">
              <a:lnSpc>
                <a:spcPct val="115000"/>
              </a:lnSpc>
              <a:buClr>
                <a:srgbClr val="5F5F5F"/>
              </a:buClr>
              <a:buFont typeface="Wingdings" pitchFamily="2" charset="2"/>
              <a:buChar char="§"/>
              <a:defRPr/>
            </a:pPr>
            <a:endParaRPr lang="en-GB" sz="1668" dirty="0"/>
          </a:p>
        </p:txBody>
      </p:sp>
      <p:sp>
        <p:nvSpPr>
          <p:cNvPr id="43013" name="Slide Number Placeholder 1"/>
          <p:cNvSpPr>
            <a:spLocks noGrp="1"/>
          </p:cNvSpPr>
          <p:nvPr>
            <p:ph type="sldNum" sz="quarter" idx="4294967295"/>
          </p:nvPr>
        </p:nvSpPr>
        <p:spPr bwMode="auto">
          <a:xfrm>
            <a:off x="7364413" y="5951538"/>
            <a:ext cx="1779587"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669">
                <a:solidFill>
                  <a:schemeClr val="tx1"/>
                </a:solidFill>
                <a:latin typeface="Arial Rounded MT Bold" pitchFamily="34" charset="0"/>
              </a:defRPr>
            </a:lvl1pPr>
            <a:lvl2pPr marL="619506" indent="-238271">
              <a:spcBef>
                <a:spcPct val="20000"/>
              </a:spcBef>
              <a:buFont typeface="Arial" panose="020B0604020202020204" pitchFamily="34" charset="0"/>
              <a:buChar char="–"/>
              <a:defRPr sz="2335">
                <a:solidFill>
                  <a:srgbClr val="49AA43"/>
                </a:solidFill>
                <a:latin typeface="Arial Rounded MT Bold" pitchFamily="34" charset="0"/>
              </a:defRPr>
            </a:lvl2pPr>
            <a:lvl3pPr marL="953086" indent="-190617">
              <a:spcBef>
                <a:spcPct val="20000"/>
              </a:spcBef>
              <a:buFont typeface="Arial" panose="020B0604020202020204" pitchFamily="34" charset="0"/>
              <a:buChar char="•"/>
              <a:defRPr sz="2001">
                <a:solidFill>
                  <a:schemeClr val="tx1"/>
                </a:solidFill>
                <a:latin typeface="Arial Rounded MT Bold" pitchFamily="34" charset="0"/>
              </a:defRPr>
            </a:lvl3pPr>
            <a:lvl4pPr marL="1334320" indent="-190617">
              <a:spcBef>
                <a:spcPct val="20000"/>
              </a:spcBef>
              <a:buFont typeface="Arial" panose="020B0604020202020204" pitchFamily="34" charset="0"/>
              <a:buChar char="–"/>
              <a:defRPr sz="1668">
                <a:solidFill>
                  <a:srgbClr val="49AA43"/>
                </a:solidFill>
                <a:latin typeface="Arial Rounded MT Bold" pitchFamily="34" charset="0"/>
              </a:defRPr>
            </a:lvl4pPr>
            <a:lvl5pPr marL="1715554" indent="-190617">
              <a:spcBef>
                <a:spcPct val="20000"/>
              </a:spcBef>
              <a:buFont typeface="Arial" panose="020B0604020202020204" pitchFamily="34" charset="0"/>
              <a:buChar char="»"/>
              <a:defRPr sz="1668">
                <a:solidFill>
                  <a:schemeClr val="tx1"/>
                </a:solidFill>
                <a:latin typeface="Arial Rounded MT Bold" pitchFamily="34" charset="0"/>
              </a:defRPr>
            </a:lvl5pPr>
            <a:lvl6pPr marL="2096789" indent="-190617" eaLnBrk="0" fontAlgn="base" hangingPunct="0">
              <a:spcBef>
                <a:spcPct val="20000"/>
              </a:spcBef>
              <a:spcAft>
                <a:spcPct val="0"/>
              </a:spcAft>
              <a:buFont typeface="Arial" panose="020B0604020202020204" pitchFamily="34" charset="0"/>
              <a:buChar char="»"/>
              <a:defRPr sz="1668">
                <a:solidFill>
                  <a:schemeClr val="tx1"/>
                </a:solidFill>
                <a:latin typeface="Arial Rounded MT Bold" pitchFamily="34" charset="0"/>
              </a:defRPr>
            </a:lvl6pPr>
            <a:lvl7pPr marL="2478023" indent="-190617" eaLnBrk="0" fontAlgn="base" hangingPunct="0">
              <a:spcBef>
                <a:spcPct val="20000"/>
              </a:spcBef>
              <a:spcAft>
                <a:spcPct val="0"/>
              </a:spcAft>
              <a:buFont typeface="Arial" panose="020B0604020202020204" pitchFamily="34" charset="0"/>
              <a:buChar char="»"/>
              <a:defRPr sz="1668">
                <a:solidFill>
                  <a:schemeClr val="tx1"/>
                </a:solidFill>
                <a:latin typeface="Arial Rounded MT Bold" pitchFamily="34" charset="0"/>
              </a:defRPr>
            </a:lvl7pPr>
            <a:lvl8pPr marL="2859258" indent="-190617" eaLnBrk="0" fontAlgn="base" hangingPunct="0">
              <a:spcBef>
                <a:spcPct val="20000"/>
              </a:spcBef>
              <a:spcAft>
                <a:spcPct val="0"/>
              </a:spcAft>
              <a:buFont typeface="Arial" panose="020B0604020202020204" pitchFamily="34" charset="0"/>
              <a:buChar char="»"/>
              <a:defRPr sz="1668">
                <a:solidFill>
                  <a:schemeClr val="tx1"/>
                </a:solidFill>
                <a:latin typeface="Arial Rounded MT Bold" pitchFamily="34" charset="0"/>
              </a:defRPr>
            </a:lvl8pPr>
            <a:lvl9pPr marL="3240491" indent="-190617" eaLnBrk="0" fontAlgn="base" hangingPunct="0">
              <a:spcBef>
                <a:spcPct val="20000"/>
              </a:spcBef>
              <a:spcAft>
                <a:spcPct val="0"/>
              </a:spcAft>
              <a:buFont typeface="Arial" panose="020B0604020202020204" pitchFamily="34" charset="0"/>
              <a:buChar char="»"/>
              <a:defRPr sz="1668">
                <a:solidFill>
                  <a:schemeClr val="tx1"/>
                </a:solidFill>
                <a:latin typeface="Arial Rounded MT Bold" pitchFamily="34" charset="0"/>
              </a:defRPr>
            </a:lvl9pPr>
          </a:lstStyle>
          <a:p>
            <a:pPr eaLnBrk="1" hangingPunct="1">
              <a:spcBef>
                <a:spcPct val="0"/>
              </a:spcBef>
              <a:buFontTx/>
              <a:buNone/>
            </a:pPr>
            <a:fld id="{C7CE7BB3-DE08-452C-892A-E894856ADB8E}" type="slidenum">
              <a:rPr lang="en-GB" altLang="en-US" sz="1501">
                <a:latin typeface="Arial" panose="020B0604020202020204" pitchFamily="34" charset="0"/>
              </a:rPr>
              <a:pPr eaLnBrk="1" hangingPunct="1">
                <a:spcBef>
                  <a:spcPct val="0"/>
                </a:spcBef>
                <a:buFontTx/>
                <a:buNone/>
              </a:pPr>
              <a:t>9</a:t>
            </a:fld>
            <a:endParaRPr lang="en-GB" altLang="en-US" sz="1501">
              <a:latin typeface="Arial" panose="020B0604020202020204" pitchFamily="34" charset="0"/>
            </a:endParaRPr>
          </a:p>
        </p:txBody>
      </p:sp>
      <p:sp>
        <p:nvSpPr>
          <p:cNvPr id="43014" name="Slide Number Placeholder 1"/>
          <p:cNvSpPr txBox="1">
            <a:spLocks noGrp="1"/>
          </p:cNvSpPr>
          <p:nvPr/>
        </p:nvSpPr>
        <p:spPr bwMode="auto">
          <a:xfrm>
            <a:off x="5952702" y="5942856"/>
            <a:ext cx="1779158" cy="24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Rounded MT Bold" pitchFamily="34" charset="0"/>
              </a:defRPr>
            </a:lvl1pPr>
            <a:lvl2pPr marL="742950" indent="-285750">
              <a:spcBef>
                <a:spcPct val="20000"/>
              </a:spcBef>
              <a:buFont typeface="Arial" panose="020B0604020202020204" pitchFamily="34" charset="0"/>
              <a:buChar char="–"/>
              <a:defRPr sz="2800">
                <a:solidFill>
                  <a:srgbClr val="49AA43"/>
                </a:solidFill>
                <a:latin typeface="Arial Rounded MT Bold" pitchFamily="34" charset="0"/>
              </a:defRPr>
            </a:lvl2pPr>
            <a:lvl3pPr marL="1143000" indent="-228600">
              <a:spcBef>
                <a:spcPct val="20000"/>
              </a:spcBef>
              <a:buFont typeface="Arial" panose="020B0604020202020204" pitchFamily="34" charset="0"/>
              <a:buChar char="•"/>
              <a:defRPr sz="2400">
                <a:solidFill>
                  <a:schemeClr val="tx1"/>
                </a:solidFill>
                <a:latin typeface="Arial Rounded MT Bold" pitchFamily="34" charset="0"/>
              </a:defRPr>
            </a:lvl3pPr>
            <a:lvl4pPr marL="1600200" indent="-228600">
              <a:spcBef>
                <a:spcPct val="20000"/>
              </a:spcBef>
              <a:buFont typeface="Arial" panose="020B0604020202020204" pitchFamily="34" charset="0"/>
              <a:buChar char="–"/>
              <a:defRPr sz="2000">
                <a:solidFill>
                  <a:srgbClr val="49AA43"/>
                </a:solidFill>
                <a:latin typeface="Arial Rounded MT Bold" pitchFamily="34" charset="0"/>
              </a:defRPr>
            </a:lvl4pPr>
            <a:lvl5pPr marL="2057400" indent="-228600">
              <a:spcBef>
                <a:spcPct val="20000"/>
              </a:spcBef>
              <a:buFont typeface="Arial" panose="020B0604020202020204" pitchFamily="34" charset="0"/>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Rounded MT Bold" pitchFamily="34" charset="0"/>
              </a:defRPr>
            </a:lvl9pPr>
          </a:lstStyle>
          <a:p>
            <a:pPr eaLnBrk="1" hangingPunct="1">
              <a:spcBef>
                <a:spcPct val="0"/>
              </a:spcBef>
              <a:buFontTx/>
              <a:buNone/>
            </a:pPr>
            <a:endParaRPr lang="en-GB" altLang="en-US" sz="1501" dirty="0">
              <a:latin typeface="Arial" panose="020B0604020202020204" pitchFamily="34" charset="0"/>
            </a:endParaRPr>
          </a:p>
        </p:txBody>
      </p:sp>
    </p:spTree>
    <p:extLst>
      <p:ext uri="{BB962C8B-B14F-4D97-AF65-F5344CB8AC3E}">
        <p14:creationId xmlns:p14="http://schemas.microsoft.com/office/powerpoint/2010/main" val="3968986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fade">
                                      <p:cBhvr>
                                        <p:cTn id="27" dur="5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fade">
                                      <p:cBhvr>
                                        <p:cTn id="32" dur="500"/>
                                        <p:tgtEl>
                                          <p:spTgt spid="22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fade">
                                      <p:cBhvr>
                                        <p:cTn id="37" dur="500"/>
                                        <p:tgtEl>
                                          <p:spTgt spid="225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531">
                                            <p:txEl>
                                              <p:pRg st="7" end="7"/>
                                            </p:txEl>
                                          </p:spTgt>
                                        </p:tgtEl>
                                        <p:attrNameLst>
                                          <p:attrName>style.visibility</p:attrName>
                                        </p:attrNameLst>
                                      </p:cBhvr>
                                      <p:to>
                                        <p:strVal val="visible"/>
                                      </p:to>
                                    </p:set>
                                    <p:animEffect transition="in" filter="fade">
                                      <p:cBhvr>
                                        <p:cTn id="42" dur="500"/>
                                        <p:tgtEl>
                                          <p:spTgt spid="225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31">
                                            <p:txEl>
                                              <p:pRg st="8" end="8"/>
                                            </p:txEl>
                                          </p:spTgt>
                                        </p:tgtEl>
                                        <p:attrNameLst>
                                          <p:attrName>style.visibility</p:attrName>
                                        </p:attrNameLst>
                                      </p:cBhvr>
                                      <p:to>
                                        <p:strVal val="visible"/>
                                      </p:to>
                                    </p:set>
                                    <p:animEffect transition="in" filter="fade">
                                      <p:cBhvr>
                                        <p:cTn id="47" dur="5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arlie Waller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7E74DF35DD914080FF412BB9C2F30B" ma:contentTypeVersion="12" ma:contentTypeDescription="Create a new document." ma:contentTypeScope="" ma:versionID="fad2ac6348f798b17314e206c5ad30a1">
  <xsd:schema xmlns:xsd="http://www.w3.org/2001/XMLSchema" xmlns:xs="http://www.w3.org/2001/XMLSchema" xmlns:p="http://schemas.microsoft.com/office/2006/metadata/properties" xmlns:ns2="640af3ed-35a9-4440-ac40-1e3bf770f27a" xmlns:ns3="b96bb232-9a97-4a01-a9a8-7fc34a4ca67d" targetNamespace="http://schemas.microsoft.com/office/2006/metadata/properties" ma:root="true" ma:fieldsID="bef65ebd47d3188fc864ef26af3ecc89" ns2:_="" ns3:_="">
    <xsd:import namespace="640af3ed-35a9-4440-ac40-1e3bf770f27a"/>
    <xsd:import namespace="b96bb232-9a97-4a01-a9a8-7fc34a4ca6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0af3ed-35a9-4440-ac40-1e3bf770f2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6bb232-9a97-4a01-a9a8-7fc34a4ca67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96bb232-9a97-4a01-a9a8-7fc34a4ca67d">
      <UserInfo>
        <DisplayName>Tracey Gurr</DisplayName>
        <AccountId>29</AccountId>
        <AccountType/>
      </UserInfo>
      <UserInfo>
        <DisplayName>Clare Stafford</DisplayName>
        <AccountId>27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634D99-4B99-4FBB-8B2C-8C1F7C2DD800}"/>
</file>

<file path=customXml/itemProps2.xml><?xml version="1.0" encoding="utf-8"?>
<ds:datastoreItem xmlns:ds="http://schemas.openxmlformats.org/officeDocument/2006/customXml" ds:itemID="{3EF56C00-E836-4F87-8D13-85923EB58DB4}">
  <ds:schemaRefs>
    <ds:schemaRef ds:uri="0536d249-fe73-4ee8-bac5-a794592a09c7"/>
    <ds:schemaRef ds:uri="http://purl.org/dc/terms/"/>
    <ds:schemaRef ds:uri="e798dda9-9dcc-47c5-8f08-622db1c37db2"/>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C122F02-7B9A-4357-80E8-B3F123A609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20496</TotalTime>
  <Words>4518</Words>
  <Application>Microsoft Office PowerPoint</Application>
  <PresentationFormat>On-screen Show (4:3)</PresentationFormat>
  <Paragraphs>532</Paragraphs>
  <Slides>52</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Arial</vt:lpstr>
      <vt:lpstr>Arial Rounded MT Bold</vt:lpstr>
      <vt:lpstr>BROWN-LIGHT</vt:lpstr>
      <vt:lpstr>Brown-RegularItalic</vt:lpstr>
      <vt:lpstr>Calibri</vt:lpstr>
      <vt:lpstr>Noteworthy</vt:lpstr>
      <vt:lpstr>Nunito</vt:lpstr>
      <vt:lpstr>Roboto Slab</vt:lpstr>
      <vt:lpstr>Roboto Slab Light</vt:lpstr>
      <vt:lpstr>Roboto Slab Medium</vt:lpstr>
      <vt:lpstr>Symbol</vt:lpstr>
      <vt:lpstr>Wingdings</vt:lpstr>
      <vt:lpstr>Charlie Waller Theme</vt:lpstr>
      <vt:lpstr>Parent Session Self Harm </vt:lpstr>
      <vt:lpstr>Our vision</vt:lpstr>
      <vt:lpstr>About us</vt:lpstr>
      <vt:lpstr>Working online</vt:lpstr>
      <vt:lpstr>My kids – I have been a parent to teenagers for many years</vt:lpstr>
      <vt:lpstr>Outline of Session </vt:lpstr>
      <vt:lpstr>PowerPoint Presentation</vt:lpstr>
      <vt:lpstr>PowerPoint Presentation</vt:lpstr>
      <vt:lpstr> Warning signs of self harm</vt:lpstr>
      <vt:lpstr> Why do young people self harm?</vt:lpstr>
      <vt:lpstr>PowerPoint Presentation</vt:lpstr>
      <vt:lpstr>Resisting the “fix it” urge Empathy – stepping into your child’s shoes </vt:lpstr>
      <vt:lpstr>PowerPoint Presentation</vt:lpstr>
      <vt:lpstr>PowerPoint Presentation</vt:lpstr>
      <vt:lpstr>PowerPoint Presentation</vt:lpstr>
      <vt:lpstr>Useful phrases for the young person who is “fine” (pre contemplation)</vt:lpstr>
      <vt:lpstr>Using Motivational language to communicate with the anxious young person</vt:lpstr>
      <vt:lpstr>Toolkit of Affirmations</vt:lpstr>
      <vt:lpstr>Useful phrases for the young person who is “fine” – to keep connected and build trust</vt:lpstr>
      <vt:lpstr>PowerPoint Presentation</vt:lpstr>
      <vt:lpstr>No Harm Done – Leaflets &amp; Videos</vt:lpstr>
      <vt:lpstr>PowerPoint Presentation</vt:lpstr>
      <vt:lpstr>Practical tips for building trust with your child</vt:lpstr>
      <vt:lpstr>PowerPoint Presentation</vt:lpstr>
      <vt:lpstr>Self harm is a coping strategy Once you have built that trust  Be curious not furious. </vt:lpstr>
      <vt:lpstr>PowerPoint Presentation</vt:lpstr>
      <vt:lpstr>More thoughts from young people</vt:lpstr>
      <vt:lpstr>Practical tips when responding to a self harm injury </vt:lpstr>
      <vt:lpstr>Is there an immediate need for medical care?</vt:lpstr>
      <vt:lpstr>PowerPoint Presentation</vt:lpstr>
      <vt:lpstr>Noticing and validating emotions can really help</vt:lpstr>
      <vt:lpstr>ALVS (Emotion focused reflection)</vt:lpstr>
      <vt:lpstr>Using ALVS in a crisis situation</vt:lpstr>
      <vt:lpstr>Using ALVS when a student is in two minds</vt:lpstr>
      <vt:lpstr>Using ALVS when your child is in two minds</vt:lpstr>
      <vt:lpstr>Using ALVS after a crisis has subsided</vt:lpstr>
      <vt:lpstr>Summary</vt:lpstr>
      <vt:lpstr>The next stages: </vt:lpstr>
      <vt:lpstr>PowerPoint Presentation</vt:lpstr>
      <vt:lpstr> You have built trust with Hayley and she is now ready to look at possible alternatives. She asks you to help her come up with a list of options and you both research this together.  </vt:lpstr>
      <vt:lpstr>PowerPoint Presentation</vt:lpstr>
      <vt:lpstr>PowerPoint Presentation</vt:lpstr>
      <vt:lpstr>Some self-harm minimisation strategies </vt:lpstr>
      <vt:lpstr>PowerPoint Presentation</vt:lpstr>
      <vt:lpstr>If you remember 3 things…</vt:lpstr>
      <vt:lpstr>PowerPoint Presentation</vt:lpstr>
      <vt:lpstr>Further Resources for young people who are self harming  </vt:lpstr>
      <vt:lpstr>Further Resources for Parents</vt:lpstr>
      <vt:lpstr>Free information booklets</vt:lpstr>
      <vt:lpstr>PowerPoint Presentation</vt:lpstr>
      <vt:lpstr>Thank you for listening</vt:lpstr>
      <vt:lpstr>Please consider donating  to help us continue  our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Langley</dc:creator>
  <cp:lastModifiedBy>Jenny Langley</cp:lastModifiedBy>
  <cp:revision>152</cp:revision>
  <dcterms:created xsi:type="dcterms:W3CDTF">2020-08-14T13:32:42Z</dcterms:created>
  <dcterms:modified xsi:type="dcterms:W3CDTF">2021-05-09T08:48:28Z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0x010100747E74DF35DD914080FF412BB9C2F30B</vt:lpwstr>
  </property>
</Properties>
</file>